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17"/>
  </p:notesMasterIdLst>
  <p:sldIdLst>
    <p:sldId id="292" r:id="rId3"/>
    <p:sldId id="293" r:id="rId4"/>
    <p:sldId id="294" r:id="rId5"/>
    <p:sldId id="295" r:id="rId6"/>
    <p:sldId id="259" r:id="rId7"/>
    <p:sldId id="277" r:id="rId8"/>
    <p:sldId id="278" r:id="rId9"/>
    <p:sldId id="279" r:id="rId10"/>
    <p:sldId id="281" r:id="rId11"/>
    <p:sldId id="280" r:id="rId12"/>
    <p:sldId id="282" r:id="rId13"/>
    <p:sldId id="283" r:id="rId14"/>
    <p:sldId id="257"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3F319-57D6-4F10-80BF-9B64328B7EA9}" type="datetimeFigureOut">
              <a:rPr lang="en-US" smtClean="0"/>
              <a:t>10/14/2015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E9DAC-C17B-4433-84F0-840EC8059F5D}" type="slidenum">
              <a:rPr lang="en-US" smtClean="0"/>
              <a:t>‹#›</a:t>
            </a:fld>
            <a:endParaRPr lang="en-US"/>
          </a:p>
        </p:txBody>
      </p:sp>
    </p:spTree>
    <p:extLst>
      <p:ext uri="{BB962C8B-B14F-4D97-AF65-F5344CB8AC3E}">
        <p14:creationId xmlns:p14="http://schemas.microsoft.com/office/powerpoint/2010/main" val="250341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3F6F-C0CA-496E-B589-ED1F04801814}"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276840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3F6F-C0CA-496E-B589-ED1F04801814}"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103810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3F6F-C0CA-496E-B589-ED1F04801814}"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6963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618038" y="1395413"/>
            <a:ext cx="4167187" cy="3190875"/>
          </a:xfrm>
          <a:prstGeom prst="rect">
            <a:avLst/>
          </a:prstGeom>
        </p:spPr>
        <p:txBody>
          <a:bodyPr vert="horz"/>
          <a:lstStyle>
            <a:lvl1pPr marL="0" indent="0">
              <a:buNone/>
              <a:defRPr sz="2800" b="1">
                <a:solidFill>
                  <a:srgbClr val="00009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839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2235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3124200" y="6623554"/>
            <a:ext cx="2895600" cy="234446"/>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7010400" y="6623554"/>
            <a:ext cx="2133600" cy="228989"/>
          </a:xfrm>
          <a:prstGeom prst="rect">
            <a:avLst/>
          </a:prstGeom>
        </p:spPr>
        <p:txBody>
          <a:bodyPr/>
          <a:lstStyle/>
          <a:p>
            <a:fld id="{24528EB1-4DC2-B445-862E-7D59106F092A}"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4"/>
          <p:cNvSpPr>
            <a:spLocks noGrp="1"/>
          </p:cNvSpPr>
          <p:nvPr>
            <p:ph type="dt" sz="half" idx="12"/>
          </p:nvPr>
        </p:nvSpPr>
        <p:spPr>
          <a:xfrm>
            <a:off x="0" y="6623554"/>
            <a:ext cx="2133600" cy="234446"/>
          </a:xfrm>
          <a:prstGeom prst="rect">
            <a:avLst/>
          </a:prstGeom>
        </p:spPr>
        <p:txBody>
          <a:bodyPr/>
          <a:lstStyle>
            <a:lvl1pPr>
              <a:defRPr>
                <a:solidFill>
                  <a:srgbClr val="7F7F7F"/>
                </a:solidFill>
              </a:defRPr>
            </a:lvl1pPr>
          </a:lstStyle>
          <a:p>
            <a:fld id="{24125E91-2616-0E4D-9AC9-8B7DBA5D0922}" type="datetime1">
              <a:rPr lang="en-US" smtClean="0"/>
              <a:pPr/>
              <a:t>10/14/2015</a:t>
            </a:fld>
            <a:endParaRPr lang="en-US" dirty="0"/>
          </a:p>
        </p:txBody>
      </p:sp>
    </p:spTree>
    <p:extLst>
      <p:ext uri="{BB962C8B-B14F-4D97-AF65-F5344CB8AC3E}">
        <p14:creationId xmlns:p14="http://schemas.microsoft.com/office/powerpoint/2010/main" val="319384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265053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743450" y="1606550"/>
            <a:ext cx="3894138" cy="3032125"/>
          </a:xfrm>
          <a:prstGeom prst="rect">
            <a:avLst/>
          </a:prstGeom>
        </p:spPr>
        <p:txBody>
          <a:bodyPr vert="horz"/>
          <a:lstStyle>
            <a:lvl1pPr marL="0" indent="0">
              <a:buNone/>
              <a:defRPr sz="2800" b="1">
                <a:solidFill>
                  <a:srgbClr val="0000F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623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0" y="6623554"/>
            <a:ext cx="2133600" cy="234446"/>
          </a:xfrm>
          <a:prstGeom prst="rect">
            <a:avLst/>
          </a:prstGeom>
        </p:spPr>
        <p:txBody>
          <a:bodyPr/>
          <a:lstStyle>
            <a:lvl1pPr>
              <a:defRPr>
                <a:solidFill>
                  <a:srgbClr val="7F7F7F"/>
                </a:solidFill>
              </a:defRPr>
            </a:lvl1pPr>
          </a:lstStyle>
          <a:p>
            <a:fld id="{C30C2FAC-B9D9-194C-AC6E-28B09765D621}" type="datetime1">
              <a:rPr lang="en-US" smtClean="0"/>
              <a:pPr/>
              <a:t>10/14/2015</a:t>
            </a:fld>
            <a:endParaRPr lang="en-US" dirty="0"/>
          </a:p>
        </p:txBody>
      </p:sp>
      <p:sp>
        <p:nvSpPr>
          <p:cNvPr id="3" name="Footer Placeholder 2"/>
          <p:cNvSpPr>
            <a:spLocks noGrp="1"/>
          </p:cNvSpPr>
          <p:nvPr>
            <p:ph type="ftr" sz="quarter" idx="11"/>
          </p:nvPr>
        </p:nvSpPr>
        <p:spPr>
          <a:xfrm>
            <a:off x="3124200" y="6623554"/>
            <a:ext cx="2895600" cy="234446"/>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7010400" y="6623554"/>
            <a:ext cx="2133600" cy="228989"/>
          </a:xfrm>
          <a:prstGeom prst="rect">
            <a:avLst/>
          </a:prstGeom>
        </p:spPr>
        <p:txBody>
          <a:bodyPr/>
          <a:lstStyle/>
          <a:p>
            <a:fld id="{130A24BC-7C24-D948-A9D4-702D9310C2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266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0" y="6623554"/>
            <a:ext cx="2133600" cy="234446"/>
          </a:xfrm>
          <a:prstGeom prst="rect">
            <a:avLst/>
          </a:prstGeom>
        </p:spPr>
        <p:txBody>
          <a:bodyPr/>
          <a:lstStyle>
            <a:lvl1pPr>
              <a:defRPr>
                <a:solidFill>
                  <a:srgbClr val="7F7F7F"/>
                </a:solidFill>
              </a:defRPr>
            </a:lvl1pPr>
          </a:lstStyle>
          <a:p>
            <a:fld id="{9338B3E6-CB33-514F-92B7-FE4497A91EAF}" type="datetime1">
              <a:rPr lang="en-US" smtClean="0"/>
              <a:pPr/>
              <a:t>10/14/2015</a:t>
            </a:fld>
            <a:endParaRPr lang="en-US" dirty="0"/>
          </a:p>
        </p:txBody>
      </p:sp>
      <p:sp>
        <p:nvSpPr>
          <p:cNvPr id="11" name="Footer Placeholder 10"/>
          <p:cNvSpPr>
            <a:spLocks noGrp="1"/>
          </p:cNvSpPr>
          <p:nvPr>
            <p:ph type="ftr" sz="quarter" idx="11"/>
          </p:nvPr>
        </p:nvSpPr>
        <p:spPr>
          <a:xfrm>
            <a:off x="3124200" y="6623554"/>
            <a:ext cx="2895600" cy="234446"/>
          </a:xfrm>
          <a:prstGeom prst="rect">
            <a:avLst/>
          </a:prstGeom>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a:xfrm>
            <a:off x="7010400" y="6623554"/>
            <a:ext cx="2133600" cy="228989"/>
          </a:xfrm>
          <a:prstGeom prst="rect">
            <a:avLst/>
          </a:prstGeom>
        </p:spPr>
        <p:txBody>
          <a:bodyPr/>
          <a:lstStyle/>
          <a:p>
            <a:fld id="{AEC11D65-9821-2B49-88CD-D477606C3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206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1D75B3-77A8-D24C-A6BA-3F2E1089A09A}" type="datetime1">
              <a:rPr lang="en-US" smtClean="0">
                <a:solidFill>
                  <a:prstClr val="black"/>
                </a:solidFill>
              </a:rPr>
              <a:pPr/>
              <a:t>10/14/2015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8F35C5CB-0509-4A93-8BB7-D5A93C7D08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036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3F6F-C0CA-496E-B589-ED1F04801814}"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2058026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54CDC6-A2FD-3D4B-932C-20CCBB26140E}" type="datetime1">
              <a:rPr lang="en-US" smtClean="0">
                <a:solidFill>
                  <a:prstClr val="black"/>
                </a:solidFill>
              </a:rPr>
              <a:pPr/>
              <a:t>10/14/2015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B322E715-A3AD-43CA-81CE-184B99175FF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0382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0" y="6623554"/>
            <a:ext cx="2133600" cy="234446"/>
          </a:xfrm>
          <a:prstGeom prst="rect">
            <a:avLst/>
          </a:prstGeom>
        </p:spPr>
        <p:txBody>
          <a:bodyPr/>
          <a:lstStyle/>
          <a:p>
            <a:fld id="{6C98814D-7B50-FD49-AF3B-C1AC110B0D19}" type="datetime1">
              <a:rPr lang="en-US" smtClean="0">
                <a:solidFill>
                  <a:prstClr val="black">
                    <a:tint val="75000"/>
                  </a:prstClr>
                </a:solidFill>
              </a:rPr>
              <a:pPr/>
              <a:t>10/14/2015</a:t>
            </a:fld>
            <a:endParaRPr lang="en-US" dirty="0">
              <a:solidFill>
                <a:prstClr val="black">
                  <a:tint val="75000"/>
                </a:prstClr>
              </a:solidFill>
            </a:endParaRPr>
          </a:p>
        </p:txBody>
      </p:sp>
      <p:sp>
        <p:nvSpPr>
          <p:cNvPr id="11" name="Footer Placeholder 10"/>
          <p:cNvSpPr>
            <a:spLocks noGrp="1"/>
          </p:cNvSpPr>
          <p:nvPr>
            <p:ph type="ftr" sz="quarter" idx="11"/>
          </p:nvPr>
        </p:nvSpPr>
        <p:spPr>
          <a:xfrm>
            <a:off x="3124200" y="6623554"/>
            <a:ext cx="2895600" cy="234446"/>
          </a:xfrm>
          <a:prstGeom prst="rect">
            <a:avLst/>
          </a:prstGeom>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a:xfrm>
            <a:off x="7010400" y="6623554"/>
            <a:ext cx="2133600" cy="228989"/>
          </a:xfrm>
          <a:prstGeom prst="rect">
            <a:avLst/>
          </a:prstGeom>
        </p:spPr>
        <p:txBody>
          <a:bodyPr/>
          <a:lstStyle/>
          <a:p>
            <a:fld id="{AEC11D65-9821-2B49-88CD-D477606C3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8873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614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6"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000" b="0" i="1">
                <a:solidFill>
                  <a:srgbClr val="8C8D8E"/>
                </a:solidFill>
                <a:latin typeface="+mn-lt"/>
              </a:defRPr>
            </a:lvl1pPr>
          </a:lstStyle>
          <a:p>
            <a:pPr lvl="0"/>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sz="1400"/>
            </a:lvl1pPr>
          </a:lstStyle>
          <a:p>
            <a:pPr>
              <a:defRPr/>
            </a:pPr>
            <a:endParaRPr lang="en-US" dirty="0">
              <a:solidFill>
                <a:prstClr val="black"/>
              </a:solidFill>
            </a:endParaRPr>
          </a:p>
        </p:txBody>
      </p:sp>
    </p:spTree>
    <p:extLst>
      <p:ext uri="{BB962C8B-B14F-4D97-AF65-F5344CB8AC3E}">
        <p14:creationId xmlns:p14="http://schemas.microsoft.com/office/powerpoint/2010/main" val="69482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hangingPunct="1">
              <a:defRPr/>
            </a:pPr>
            <a:fld id="{706C97B8-1C5A-DD4E-86E4-9D84DEB47A09}" type="datetime1">
              <a:rPr lang="en-US" sz="1000" smtClean="0">
                <a:solidFill>
                  <a:srgbClr val="000000"/>
                </a:solidFill>
                <a:latin typeface="Calibri" charset="0"/>
              </a:rPr>
              <a:pPr defTabSz="457200" eaLnBrk="1" hangingPunct="1">
                <a:defRPr/>
              </a:pPr>
              <a:t>10/14/2015</a:t>
            </a:fld>
            <a:endParaRPr lang="en-US" sz="1000" dirty="0" smtClean="0">
              <a:solidFill>
                <a:srgbClr val="000000"/>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defTabSz="457200" eaLnBrk="1" hangingPunct="1">
              <a:defRPr/>
            </a:pPr>
            <a:fld id="{4609CC25-F897-7C4C-A607-3A4F014AEC31}" type="slidenum">
              <a:rPr lang="en-US" sz="1000" smtClean="0">
                <a:solidFill>
                  <a:srgbClr val="000000"/>
                </a:solidFill>
                <a:latin typeface="Calibri" charset="0"/>
              </a:rPr>
              <a:pPr algn="r" defTabSz="457200" eaLnBrk="1" hangingPunct="1">
                <a:defRPr/>
              </a:pPr>
              <a:t>‹#›</a:t>
            </a:fld>
            <a:endParaRPr lang="en-US" sz="1000" dirty="0" smtClean="0">
              <a:solidFill>
                <a:srgbClr val="000000"/>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5721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78694"/>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7010400" y="6623554"/>
            <a:ext cx="2133600" cy="228989"/>
          </a:xfrm>
          <a:prstGeom prst="rect">
            <a:avLst/>
          </a:prstGeom>
        </p:spPr>
        <p:txBody>
          <a:bodyPr/>
          <a:lstStyle/>
          <a:p>
            <a:fld id="{24528EB1-4DC2-B445-862E-7D59106F092A}" type="slidenum">
              <a:rPr lang="en-US" smtClean="0">
                <a:solidFill>
                  <a:prstClr val="black">
                    <a:tint val="75000"/>
                  </a:prstClr>
                </a:solidFill>
              </a:rPr>
              <a:pPr/>
              <a:t>‹#›</a:t>
            </a:fld>
            <a:endParaRPr lang="en-US">
              <a:solidFill>
                <a:prstClr val="black">
                  <a:tint val="75000"/>
                </a:prstClr>
              </a:solidFill>
            </a:endParaRPr>
          </a:p>
        </p:txBody>
      </p:sp>
      <p:sp>
        <p:nvSpPr>
          <p:cNvPr id="5" name="Date Placeholder 4"/>
          <p:cNvSpPr>
            <a:spLocks noGrp="1"/>
          </p:cNvSpPr>
          <p:nvPr>
            <p:ph type="dt" sz="half" idx="12"/>
          </p:nvPr>
        </p:nvSpPr>
        <p:spPr>
          <a:xfrm>
            <a:off x="0" y="6623554"/>
            <a:ext cx="2133600" cy="234446"/>
          </a:xfrm>
          <a:prstGeom prst="rect">
            <a:avLst/>
          </a:prstGeom>
        </p:spPr>
        <p:txBody>
          <a:bodyPr/>
          <a:lstStyle/>
          <a:p>
            <a:fld id="{6BC0893C-E40E-DD43-AFD5-07DFE0F16C3B}" type="datetime1">
              <a:rPr lang="en-US" smtClean="0">
                <a:solidFill>
                  <a:prstClr val="black"/>
                </a:solidFill>
              </a:rPr>
              <a:pPr/>
              <a:t>10/14/2015</a:t>
            </a:fld>
            <a:endParaRPr lang="en-US" dirty="0">
              <a:solidFill>
                <a:prstClr val="black"/>
              </a:solidFill>
            </a:endParaRPr>
          </a:p>
        </p:txBody>
      </p:sp>
      <p:sp>
        <p:nvSpPr>
          <p:cNvPr id="8"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sz="2400" b="1">
                <a:latin typeface="+mn-lt"/>
              </a:defRPr>
            </a:lvl1pPr>
            <a:lvl2pPr marL="742950" indent="-285750">
              <a:buClr>
                <a:srgbClr val="0000A9"/>
              </a:buClr>
              <a:buFont typeface="Arial"/>
              <a:buChar char="•"/>
              <a:defRPr sz="2000" b="0">
                <a:latin typeface="+mn-lt"/>
              </a:defRPr>
            </a:lvl2pPr>
            <a:lvl3pPr>
              <a:defRPr sz="1800" b="0">
                <a:latin typeface="+mn-lt"/>
              </a:defRPr>
            </a:lvl3pPr>
            <a:lvl4pPr>
              <a:defRPr sz="1600" b="0">
                <a:latin typeface="+mn-lt"/>
              </a:defRPr>
            </a:lvl4pPr>
            <a:lvl5pPr>
              <a:defRPr sz="1600"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68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3F6F-C0CA-496E-B589-ED1F04801814}"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322992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3F6F-C0CA-496E-B589-ED1F04801814}"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25874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3F6F-C0CA-496E-B589-ED1F04801814}"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135229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3F6F-C0CA-496E-B589-ED1F04801814}"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32559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3F6F-C0CA-496E-B589-ED1F04801814}"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12523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3F6F-C0CA-496E-B589-ED1F04801814}"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264615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3F6F-C0CA-496E-B589-ED1F04801814}"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A542-AAD4-4907-A92D-F9EC82B29448}" type="slidenum">
              <a:rPr lang="en-US" smtClean="0"/>
              <a:t>‹#›</a:t>
            </a:fld>
            <a:endParaRPr lang="en-US"/>
          </a:p>
        </p:txBody>
      </p:sp>
    </p:spTree>
    <p:extLst>
      <p:ext uri="{BB962C8B-B14F-4D97-AF65-F5344CB8AC3E}">
        <p14:creationId xmlns:p14="http://schemas.microsoft.com/office/powerpoint/2010/main" val="212880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3F6F-C0CA-496E-B589-ED1F04801814}" type="datetimeFigureOut">
              <a:rPr lang="en-US" smtClean="0"/>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A542-AAD4-4907-A92D-F9EC82B29448}" type="slidenum">
              <a:rPr lang="en-US" smtClean="0"/>
              <a:t>‹#›</a:t>
            </a:fld>
            <a:endParaRPr lang="en-US"/>
          </a:p>
        </p:txBody>
      </p:sp>
    </p:spTree>
    <p:extLst>
      <p:ext uri="{BB962C8B-B14F-4D97-AF65-F5344CB8AC3E}">
        <p14:creationId xmlns:p14="http://schemas.microsoft.com/office/powerpoint/2010/main" val="2045601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1063752"/>
          </a:xfrm>
          <a:prstGeom prst="rect">
            <a:avLst/>
          </a:prstGeom>
        </p:spPr>
      </p:pic>
    </p:spTree>
    <p:extLst>
      <p:ext uri="{BB962C8B-B14F-4D97-AF65-F5344CB8AC3E}">
        <p14:creationId xmlns:p14="http://schemas.microsoft.com/office/powerpoint/2010/main" val="41606817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hyperlink" Target="http://www.temis.nl/airpollution/no2.html" TargetMode="External"/><Relationship Id="rId4" Type="http://schemas.openxmlformats.org/officeDocument/2006/relationships/image" Target="http://www.temis.nl/airpollution/no2col/data/omi/data_v2/2013/05/mean_no2_201305r6.gi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1347429"/>
              </p:ext>
            </p:extLst>
          </p:nvPr>
        </p:nvGraphicFramePr>
        <p:xfrm>
          <a:off x="457200" y="762000"/>
          <a:ext cx="8105775" cy="5769836"/>
        </p:xfrm>
        <a:graphic>
          <a:graphicData uri="http://schemas.openxmlformats.org/drawingml/2006/table">
            <a:tbl>
              <a:tblPr bandRow="1">
                <a:tableStyleId>{7DF18680-E054-41AD-8BC1-D1AEF772440D}</a:tableStyleId>
              </a:tblPr>
              <a:tblGrid>
                <a:gridCol w="1447800"/>
                <a:gridCol w="6657975"/>
              </a:tblGrid>
              <a:tr h="259071">
                <a:tc>
                  <a:txBody>
                    <a:bodyPr/>
                    <a:lstStyle/>
                    <a:p>
                      <a:pPr>
                        <a:lnSpc>
                          <a:spcPct val="110000"/>
                        </a:lnSpc>
                      </a:pPr>
                      <a:r>
                        <a:rPr lang="en-US" sz="1800" dirty="0" smtClean="0">
                          <a:latin typeface="Arial"/>
                          <a:cs typeface="Arial"/>
                        </a:rPr>
                        <a:t>May 2010</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NCAR scientists visit several</a:t>
                      </a:r>
                      <a:r>
                        <a:rPr lang="en-US" sz="1800" baseline="0" dirty="0" smtClean="0">
                          <a:latin typeface="Arial"/>
                          <a:cs typeface="Arial"/>
                        </a:rPr>
                        <a:t> sites and institutions and begin thinking about the possibility of an aircraft experiment</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2011</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NCAR-NIER collaborative</a:t>
                      </a:r>
                      <a:r>
                        <a:rPr lang="en-US" sz="1800" baseline="0" dirty="0" smtClean="0">
                          <a:latin typeface="Arial"/>
                          <a:cs typeface="Arial"/>
                        </a:rPr>
                        <a:t> observation at </a:t>
                      </a:r>
                      <a:r>
                        <a:rPr lang="en-US" sz="1800" baseline="0" dirty="0" err="1" smtClean="0">
                          <a:latin typeface="Arial"/>
                          <a:cs typeface="Arial"/>
                        </a:rPr>
                        <a:t>Taehwa</a:t>
                      </a:r>
                      <a:r>
                        <a:rPr lang="en-US" sz="1800" baseline="0" dirty="0" smtClean="0">
                          <a:latin typeface="Arial"/>
                          <a:cs typeface="Arial"/>
                        </a:rPr>
                        <a:t> Research </a:t>
                      </a:r>
                      <a:r>
                        <a:rPr lang="en-US" sz="1800" baseline="0" smtClean="0">
                          <a:latin typeface="Arial"/>
                          <a:cs typeface="Arial"/>
                        </a:rPr>
                        <a:t>Forest initiated</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September 2012</a:t>
                      </a:r>
                      <a:endParaRPr lang="en-US" sz="1800" dirty="0">
                        <a:latin typeface="Arial"/>
                        <a:cs typeface="Arial"/>
                      </a:endParaRPr>
                    </a:p>
                  </a:txBody>
                  <a:tcPr marL="91442" marR="91442" marT="45718" marB="45718"/>
                </a:tc>
                <a:tc>
                  <a:txBody>
                    <a:bodyPr/>
                    <a:lstStyle/>
                    <a:p>
                      <a:pPr>
                        <a:lnSpc>
                          <a:spcPct val="110000"/>
                        </a:lnSpc>
                      </a:pPr>
                      <a:r>
                        <a:rPr lang="en-US" sz="1800" baseline="0" dirty="0" smtClean="0">
                          <a:latin typeface="Arial"/>
                          <a:cs typeface="Arial"/>
                        </a:rPr>
                        <a:t>NASA &amp; NCAR visit to Korea and discussion of common interests and respective capabilities with scientists at NIER</a:t>
                      </a:r>
                      <a:endParaRPr lang="en-US" sz="1800" dirty="0">
                        <a:latin typeface="Arial"/>
                        <a:cs typeface="Arial"/>
                      </a:endParaRPr>
                    </a:p>
                  </a:txBody>
                  <a:tcPr marL="91442" marR="91442" marT="45718" marB="45718"/>
                </a:tc>
              </a:tr>
              <a:tr h="426705">
                <a:tc>
                  <a:txBody>
                    <a:bodyPr/>
                    <a:lstStyle/>
                    <a:p>
                      <a:pPr>
                        <a:lnSpc>
                          <a:spcPct val="110000"/>
                        </a:lnSpc>
                      </a:pPr>
                      <a:r>
                        <a:rPr lang="en-US" sz="1800" dirty="0" smtClean="0">
                          <a:latin typeface="Arial"/>
                          <a:cs typeface="Arial"/>
                        </a:rPr>
                        <a:t>September 2013</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Korean</a:t>
                      </a:r>
                      <a:r>
                        <a:rPr lang="en-US" sz="1800" baseline="0" dirty="0" smtClean="0">
                          <a:latin typeface="Arial"/>
                          <a:cs typeface="Arial"/>
                        </a:rPr>
                        <a:t> visitors including an official </a:t>
                      </a:r>
                      <a:r>
                        <a:rPr lang="en-US" sz="1800" dirty="0" smtClean="0">
                          <a:latin typeface="Arial"/>
                          <a:cs typeface="Arial"/>
                        </a:rPr>
                        <a:t>from the Ministry of Environment visit</a:t>
                      </a:r>
                      <a:r>
                        <a:rPr lang="en-US" sz="1800" baseline="0" dirty="0" smtClean="0">
                          <a:latin typeface="Arial"/>
                          <a:cs typeface="Arial"/>
                        </a:rPr>
                        <a:t> Houston for DISCOVER-AQ to see a field study in action and discuss common interests for a study in Korea</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December</a:t>
                      </a:r>
                      <a:r>
                        <a:rPr lang="en-US" sz="1800" baseline="0" dirty="0" smtClean="0">
                          <a:latin typeface="Arial"/>
                          <a:cs typeface="Arial"/>
                        </a:rPr>
                        <a:t> 2013</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Town Hall</a:t>
                      </a:r>
                      <a:r>
                        <a:rPr lang="en-US" sz="1800" baseline="0" dirty="0" smtClean="0">
                          <a:latin typeface="Arial"/>
                          <a:cs typeface="Arial"/>
                        </a:rPr>
                        <a:t> at Fall AGU meeting to gauge community interest in an air quality study working with Korea</a:t>
                      </a:r>
                      <a:endParaRPr lang="en-US" sz="1800" dirty="0">
                        <a:latin typeface="Arial"/>
                        <a:cs typeface="Arial"/>
                      </a:endParaRPr>
                    </a:p>
                  </a:txBody>
                  <a:tcPr marL="91442" marR="91442" marT="45718" marB="45718"/>
                </a:tc>
              </a:tr>
              <a:tr h="426705">
                <a:tc>
                  <a:txBody>
                    <a:bodyPr/>
                    <a:lstStyle/>
                    <a:p>
                      <a:pPr>
                        <a:lnSpc>
                          <a:spcPct val="110000"/>
                        </a:lnSpc>
                      </a:pPr>
                      <a:r>
                        <a:rPr lang="en-US" sz="1800" dirty="0" smtClean="0">
                          <a:latin typeface="Arial"/>
                          <a:cs typeface="Arial"/>
                        </a:rPr>
                        <a:t>January 2014</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A preliminary rationale document</a:t>
                      </a:r>
                      <a:r>
                        <a:rPr lang="en-US" sz="1800" baseline="0" dirty="0" smtClean="0">
                          <a:latin typeface="Arial"/>
                          <a:cs typeface="Arial"/>
                        </a:rPr>
                        <a:t> is completed to articulate the merits of an air quality study in Korea with details on how the US and Korea might cooperate</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May 2014</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Second visit to Korea,</a:t>
                      </a:r>
                      <a:r>
                        <a:rPr lang="en-US" sz="1800" baseline="0" dirty="0" smtClean="0">
                          <a:latin typeface="Arial"/>
                          <a:cs typeface="Arial"/>
                        </a:rPr>
                        <a:t> Steering Group is formed; KORUS-AQ name is adopted; visit to </a:t>
                      </a:r>
                      <a:r>
                        <a:rPr lang="en-US" sz="1800" baseline="0" dirty="0" err="1" smtClean="0">
                          <a:latin typeface="Arial"/>
                          <a:cs typeface="Arial"/>
                        </a:rPr>
                        <a:t>Osan</a:t>
                      </a:r>
                      <a:r>
                        <a:rPr lang="en-US" sz="1800" baseline="0" dirty="0" smtClean="0">
                          <a:latin typeface="Arial"/>
                          <a:cs typeface="Arial"/>
                        </a:rPr>
                        <a:t> airbase</a:t>
                      </a:r>
                      <a:endParaRPr lang="en-US" sz="1800" dirty="0">
                        <a:latin typeface="Arial"/>
                        <a:cs typeface="Arial"/>
                      </a:endParaRPr>
                    </a:p>
                  </a:txBody>
                  <a:tcPr marL="91442" marR="91442" marT="45718" marB="45718"/>
                </a:tc>
              </a:tr>
            </a:tbl>
          </a:graphicData>
        </a:graphic>
      </p:graphicFrame>
      <p:sp>
        <p:nvSpPr>
          <p:cNvPr id="3142" name="TextBox 4"/>
          <p:cNvSpPr txBox="1">
            <a:spLocks noChangeArrowheads="1"/>
          </p:cNvSpPr>
          <p:nvPr/>
        </p:nvSpPr>
        <p:spPr bwMode="auto">
          <a:xfrm>
            <a:off x="533400" y="73025"/>
            <a:ext cx="8492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400" b="1" dirty="0" smtClean="0">
                <a:solidFill>
                  <a:prstClr val="black"/>
                </a:solidFill>
              </a:rPr>
              <a:t>KORUS-AQ Timeline of Significant Events and Future Milestones </a:t>
            </a:r>
          </a:p>
        </p:txBody>
      </p:sp>
    </p:spTree>
    <p:extLst>
      <p:ext uri="{BB962C8B-B14F-4D97-AF65-F5344CB8AC3E}">
        <p14:creationId xmlns:p14="http://schemas.microsoft.com/office/powerpoint/2010/main" val="89398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6278643"/>
          </a:xfrm>
          <a:prstGeom prst="rect">
            <a:avLst/>
          </a:prstGeom>
        </p:spPr>
        <p:txBody>
          <a:bodyPr wrap="square">
            <a:spAutoFit/>
          </a:bodyPr>
          <a:lstStyle/>
          <a:p>
            <a:r>
              <a:rPr lang="en-US" sz="2400" b="1" dirty="0">
                <a:solidFill>
                  <a:prstClr val="black"/>
                </a:solidFill>
              </a:rPr>
              <a:t>Scientific rationale and the unique value of a Korean study</a:t>
            </a:r>
          </a:p>
          <a:p>
            <a:endParaRPr lang="en-US" dirty="0">
              <a:solidFill>
                <a:prstClr val="black"/>
              </a:solidFill>
            </a:endParaRPr>
          </a:p>
          <a:p>
            <a:r>
              <a:rPr lang="en-US" dirty="0">
                <a:solidFill>
                  <a:prstClr val="black"/>
                </a:solidFill>
              </a:rPr>
              <a:t>Satellite observability of air quality</a:t>
            </a:r>
          </a:p>
          <a:p>
            <a:pPr marL="285750" indent="-285750">
              <a:buFont typeface="Arial"/>
              <a:buChar char="•"/>
            </a:pPr>
            <a:r>
              <a:rPr lang="en-US" dirty="0">
                <a:solidFill>
                  <a:prstClr val="black"/>
                </a:solidFill>
              </a:rPr>
              <a:t>Including integration with models and ground monitoring networks</a:t>
            </a:r>
          </a:p>
          <a:p>
            <a:pPr marL="285750" indent="-285750">
              <a:buFont typeface="Arial"/>
              <a:buChar char="•"/>
            </a:pPr>
            <a:r>
              <a:rPr lang="en-US" dirty="0">
                <a:solidFill>
                  <a:prstClr val="black"/>
                </a:solidFill>
              </a:rPr>
              <a:t>Validation strategy </a:t>
            </a:r>
            <a:r>
              <a:rPr lang="en-US" dirty="0" err="1">
                <a:solidFill>
                  <a:prstClr val="black"/>
                </a:solidFill>
              </a:rPr>
              <a:t>testbed</a:t>
            </a:r>
            <a:r>
              <a:rPr lang="en-US" dirty="0">
                <a:solidFill>
                  <a:prstClr val="black"/>
                </a:solidFill>
              </a:rPr>
              <a:t> with benefits to </a:t>
            </a:r>
            <a:r>
              <a:rPr lang="en-US" dirty="0">
                <a:solidFill>
                  <a:srgbClr val="000000"/>
                </a:solidFill>
              </a:rPr>
              <a:t>GEO </a:t>
            </a:r>
            <a:r>
              <a:rPr lang="en-US" dirty="0">
                <a:solidFill>
                  <a:prstClr val="black"/>
                </a:solidFill>
              </a:rPr>
              <a:t>(TEMPO, GEMS, Sentinel-4) and LEO (Sentinel-5 precursor) missions</a:t>
            </a:r>
          </a:p>
          <a:p>
            <a:endParaRPr lang="en-US" dirty="0">
              <a:solidFill>
                <a:prstClr val="black"/>
              </a:solidFill>
            </a:endParaRPr>
          </a:p>
          <a:p>
            <a:r>
              <a:rPr lang="en-US" dirty="0">
                <a:solidFill>
                  <a:prstClr val="black"/>
                </a:solidFill>
              </a:rPr>
              <a:t>Megacity </a:t>
            </a:r>
            <a:r>
              <a:rPr lang="en-US" dirty="0" smtClean="0">
                <a:solidFill>
                  <a:prstClr val="black"/>
                </a:solidFill>
              </a:rPr>
              <a:t>environment </a:t>
            </a:r>
            <a:r>
              <a:rPr lang="en-US" dirty="0">
                <a:solidFill>
                  <a:prstClr val="black"/>
                </a:solidFill>
              </a:rPr>
              <a:t>– Model evaluation of Emissions, Chemistry, Transport </a:t>
            </a:r>
          </a:p>
          <a:p>
            <a:pPr marL="285750" indent="-285750">
              <a:buFont typeface="Arial"/>
              <a:buChar char="•"/>
            </a:pPr>
            <a:r>
              <a:rPr lang="en-US" dirty="0">
                <a:solidFill>
                  <a:prstClr val="black"/>
                </a:solidFill>
              </a:rPr>
              <a:t>Seoul Metropolitan Area (SMA) ranked as 2</a:t>
            </a:r>
            <a:r>
              <a:rPr lang="en-US" baseline="30000" dirty="0">
                <a:solidFill>
                  <a:prstClr val="black"/>
                </a:solidFill>
              </a:rPr>
              <a:t>nd</a:t>
            </a:r>
            <a:r>
              <a:rPr lang="en-US" dirty="0">
                <a:solidFill>
                  <a:prstClr val="black"/>
                </a:solidFill>
              </a:rPr>
              <a:t> largest metropolitan area worldwide</a:t>
            </a:r>
          </a:p>
          <a:p>
            <a:pPr marL="285750" indent="-285750">
              <a:buFont typeface="Arial"/>
              <a:buChar char="•"/>
            </a:pPr>
            <a:r>
              <a:rPr lang="en-US" dirty="0">
                <a:solidFill>
                  <a:prstClr val="black"/>
                </a:solidFill>
              </a:rPr>
              <a:t>SMA includes approx. 50% of Korean population</a:t>
            </a:r>
          </a:p>
          <a:p>
            <a:endParaRPr lang="en-US" dirty="0">
              <a:solidFill>
                <a:prstClr val="black"/>
              </a:solidFill>
            </a:endParaRPr>
          </a:p>
          <a:p>
            <a:r>
              <a:rPr lang="en-US" dirty="0">
                <a:solidFill>
                  <a:prstClr val="black"/>
                </a:solidFill>
              </a:rPr>
              <a:t>Anthropogenic/Biogenic Mixtures</a:t>
            </a:r>
          </a:p>
          <a:p>
            <a:pPr marL="285750" indent="-285750">
              <a:buFont typeface="Arial"/>
              <a:buChar char="•"/>
            </a:pPr>
            <a:r>
              <a:rPr lang="en-US" dirty="0">
                <a:solidFill>
                  <a:prstClr val="black"/>
                </a:solidFill>
              </a:rPr>
              <a:t>Sharp transition between SMA and surrounding rural areas provides opportunities to target specific urban/rural mixtures and discern impacts on secondary pollution formation (ozone and aerosols)</a:t>
            </a:r>
          </a:p>
          <a:p>
            <a:endParaRPr lang="en-US" dirty="0">
              <a:solidFill>
                <a:prstClr val="black"/>
              </a:solidFill>
            </a:endParaRPr>
          </a:p>
          <a:p>
            <a:r>
              <a:rPr lang="en-US" dirty="0" err="1">
                <a:solidFill>
                  <a:prstClr val="black"/>
                </a:solidFill>
              </a:rPr>
              <a:t>Transboundary</a:t>
            </a:r>
            <a:r>
              <a:rPr lang="en-US" dirty="0">
                <a:solidFill>
                  <a:prstClr val="black"/>
                </a:solidFill>
              </a:rPr>
              <a:t> pollution – Local sources versus upwind along the Pacific Rim</a:t>
            </a:r>
          </a:p>
          <a:p>
            <a:pPr marL="285750" indent="-285750">
              <a:buFont typeface="Arial"/>
              <a:buChar char="•"/>
            </a:pPr>
            <a:r>
              <a:rPr lang="en-US" dirty="0">
                <a:solidFill>
                  <a:prstClr val="black"/>
                </a:solidFill>
              </a:rPr>
              <a:t>Evaluate transport efficiency, removal rates, deposition impacts</a:t>
            </a:r>
          </a:p>
          <a:p>
            <a:pPr marL="285750" indent="-285750">
              <a:buFont typeface="Arial"/>
              <a:buChar char="•"/>
            </a:pPr>
            <a:r>
              <a:rPr lang="en-US" dirty="0">
                <a:solidFill>
                  <a:prstClr val="black"/>
                </a:solidFill>
              </a:rPr>
              <a:t>Surrounding waters serve as a buffer to isolate upwind from local sources</a:t>
            </a:r>
          </a:p>
          <a:p>
            <a:pPr marL="285750" indent="-285750">
              <a:buFont typeface="Arial"/>
              <a:buChar char="•"/>
            </a:pPr>
            <a:r>
              <a:rPr lang="en-US" dirty="0">
                <a:solidFill>
                  <a:prstClr val="black"/>
                </a:solidFill>
              </a:rPr>
              <a:t>Numerous upwind megacities, e.g., Beijing and Shanghai</a:t>
            </a:r>
          </a:p>
          <a:p>
            <a:pPr marL="285750" indent="-285750">
              <a:buFont typeface="Arial"/>
              <a:buChar char="•"/>
            </a:pPr>
            <a:r>
              <a:rPr lang="en-US" dirty="0">
                <a:solidFill>
                  <a:prstClr val="black"/>
                </a:solidFill>
              </a:rPr>
              <a:t>Opportunity to confirm Asian emission trends via comparison with previous airborne campaigns</a:t>
            </a:r>
          </a:p>
        </p:txBody>
      </p:sp>
    </p:spTree>
    <p:extLst>
      <p:ext uri="{BB962C8B-B14F-4D97-AF65-F5344CB8AC3E}">
        <p14:creationId xmlns:p14="http://schemas.microsoft.com/office/powerpoint/2010/main" val="406350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0915" t="7895" r="20102" b="15790"/>
          <a:stretch>
            <a:fillRect/>
          </a:stretch>
        </p:blipFill>
        <p:spPr bwMode="auto">
          <a:xfrm>
            <a:off x="4572000" y="4175161"/>
            <a:ext cx="4424475" cy="268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Regional Tropospheric NO2 of May 2013"/>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 y="31494"/>
            <a:ext cx="5156200" cy="379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4385608"/>
            <a:ext cx="4267200" cy="1938992"/>
          </a:xfrm>
          <a:prstGeom prst="rect">
            <a:avLst/>
          </a:prstGeom>
        </p:spPr>
        <p:txBody>
          <a:bodyPr wrap="square">
            <a:spAutoFit/>
          </a:bodyPr>
          <a:lstStyle/>
          <a:p>
            <a:r>
              <a:rPr lang="en-US" sz="2000" b="1" dirty="0"/>
              <a:t>Mean annual tropospheric NO</a:t>
            </a:r>
            <a:r>
              <a:rPr lang="en-US" sz="2000" b="1" baseline="-25000" dirty="0"/>
              <a:t>2</a:t>
            </a:r>
            <a:r>
              <a:rPr lang="en-US" sz="2000" b="1" dirty="0"/>
              <a:t> column densities detected by the GOME and SCIAMACHY satellites </a:t>
            </a:r>
            <a:r>
              <a:rPr lang="en-US" sz="2000" b="1" dirty="0" smtClean="0"/>
              <a:t> show large relative changes in NO2 over China from 1996-2011. </a:t>
            </a:r>
          </a:p>
          <a:p>
            <a:r>
              <a:rPr lang="en-US" sz="2000" b="1" dirty="0" smtClean="0"/>
              <a:t>(</a:t>
            </a:r>
            <a:r>
              <a:rPr lang="en-US" sz="2000" b="1" dirty="0"/>
              <a:t>taken from </a:t>
            </a:r>
            <a:r>
              <a:rPr lang="en-US" sz="2000" b="1" dirty="0" err="1"/>
              <a:t>Hillbol</a:t>
            </a:r>
            <a:r>
              <a:rPr lang="en-US" sz="2000" b="1" dirty="0"/>
              <a:t> et al., 2013) </a:t>
            </a:r>
          </a:p>
        </p:txBody>
      </p:sp>
      <p:sp>
        <p:nvSpPr>
          <p:cNvPr id="3" name="Rectangle 2"/>
          <p:cNvSpPr/>
          <p:nvPr/>
        </p:nvSpPr>
        <p:spPr>
          <a:xfrm>
            <a:off x="5410200" y="1038761"/>
            <a:ext cx="3657600" cy="1015663"/>
          </a:xfrm>
          <a:prstGeom prst="rect">
            <a:avLst/>
          </a:prstGeom>
        </p:spPr>
        <p:txBody>
          <a:bodyPr wrap="square">
            <a:spAutoFit/>
          </a:bodyPr>
          <a:lstStyle/>
          <a:p>
            <a:r>
              <a:rPr lang="en-US" sz="2000" b="1" dirty="0" smtClean="0"/>
              <a:t>Example of the distribution </a:t>
            </a:r>
            <a:r>
              <a:rPr lang="en-US" sz="2000" b="1" dirty="0"/>
              <a:t>of tropospheric NO</a:t>
            </a:r>
            <a:r>
              <a:rPr lang="en-US" sz="2000" b="1" baseline="-25000" dirty="0"/>
              <a:t>2</a:t>
            </a:r>
            <a:r>
              <a:rPr lang="en-US" sz="2000" b="1" dirty="0"/>
              <a:t> </a:t>
            </a:r>
            <a:r>
              <a:rPr lang="en-US" sz="2000" b="1" dirty="0" smtClean="0"/>
              <a:t>over Asia. </a:t>
            </a:r>
            <a:endParaRPr lang="en-US" sz="2000" b="1" dirty="0"/>
          </a:p>
          <a:p>
            <a:r>
              <a:rPr lang="en-US" sz="2000" b="1" dirty="0" smtClean="0"/>
              <a:t>(</a:t>
            </a:r>
            <a:r>
              <a:rPr lang="en-US" sz="1200" b="1" u="sng" dirty="0" smtClean="0">
                <a:hlinkClick r:id="rId5"/>
              </a:rPr>
              <a:t>http</a:t>
            </a:r>
            <a:r>
              <a:rPr lang="en-US" sz="1200" b="1" u="sng" dirty="0">
                <a:hlinkClick r:id="rId5"/>
              </a:rPr>
              <a:t>://www.temis.nl/airpollution/no2.html</a:t>
            </a:r>
            <a:r>
              <a:rPr lang="en-US" sz="2000" b="1" dirty="0"/>
              <a:t>)</a:t>
            </a:r>
          </a:p>
        </p:txBody>
      </p:sp>
    </p:spTree>
    <p:extLst>
      <p:ext uri="{BB962C8B-B14F-4D97-AF65-F5344CB8AC3E}">
        <p14:creationId xmlns:p14="http://schemas.microsoft.com/office/powerpoint/2010/main" val="252617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6278643"/>
          </a:xfrm>
          <a:prstGeom prst="rect">
            <a:avLst/>
          </a:prstGeom>
        </p:spPr>
        <p:txBody>
          <a:bodyPr wrap="square">
            <a:spAutoFit/>
          </a:bodyPr>
          <a:lstStyle/>
          <a:p>
            <a:r>
              <a:rPr lang="en-US" sz="2400" b="1" dirty="0">
                <a:solidFill>
                  <a:prstClr val="black"/>
                </a:solidFill>
              </a:rPr>
              <a:t>Scientific rationale and the unique value of a Korean study</a:t>
            </a:r>
          </a:p>
          <a:p>
            <a:endParaRPr lang="en-US" dirty="0">
              <a:solidFill>
                <a:prstClr val="black"/>
              </a:solidFill>
            </a:endParaRPr>
          </a:p>
          <a:p>
            <a:r>
              <a:rPr lang="en-US" dirty="0">
                <a:solidFill>
                  <a:prstClr val="black"/>
                </a:solidFill>
              </a:rPr>
              <a:t>Satellite observability of air quality</a:t>
            </a:r>
          </a:p>
          <a:p>
            <a:pPr marL="285750" indent="-285750">
              <a:buFont typeface="Arial"/>
              <a:buChar char="•"/>
            </a:pPr>
            <a:r>
              <a:rPr lang="en-US" dirty="0">
                <a:solidFill>
                  <a:prstClr val="black"/>
                </a:solidFill>
              </a:rPr>
              <a:t>Including integration with models and ground monitoring networks</a:t>
            </a:r>
          </a:p>
          <a:p>
            <a:pPr marL="285750" indent="-285750">
              <a:buFont typeface="Arial"/>
              <a:buChar char="•"/>
            </a:pPr>
            <a:r>
              <a:rPr lang="en-US" dirty="0">
                <a:solidFill>
                  <a:prstClr val="black"/>
                </a:solidFill>
              </a:rPr>
              <a:t>Validation strategy </a:t>
            </a:r>
            <a:r>
              <a:rPr lang="en-US" dirty="0" err="1">
                <a:solidFill>
                  <a:prstClr val="black"/>
                </a:solidFill>
              </a:rPr>
              <a:t>testbed</a:t>
            </a:r>
            <a:r>
              <a:rPr lang="en-US" dirty="0">
                <a:solidFill>
                  <a:prstClr val="black"/>
                </a:solidFill>
              </a:rPr>
              <a:t> with benefits to </a:t>
            </a:r>
            <a:r>
              <a:rPr lang="en-US" dirty="0">
                <a:solidFill>
                  <a:srgbClr val="000000"/>
                </a:solidFill>
              </a:rPr>
              <a:t>GEO </a:t>
            </a:r>
            <a:r>
              <a:rPr lang="en-US" dirty="0">
                <a:solidFill>
                  <a:prstClr val="black"/>
                </a:solidFill>
              </a:rPr>
              <a:t>(TEMPO, GEMS, Sentinel-4) and LEO (Sentinel-5 precursor) missions</a:t>
            </a:r>
          </a:p>
          <a:p>
            <a:endParaRPr lang="en-US" dirty="0">
              <a:solidFill>
                <a:prstClr val="black"/>
              </a:solidFill>
            </a:endParaRPr>
          </a:p>
          <a:p>
            <a:r>
              <a:rPr lang="en-US" dirty="0">
                <a:solidFill>
                  <a:prstClr val="black"/>
                </a:solidFill>
              </a:rPr>
              <a:t>Megacity </a:t>
            </a:r>
            <a:r>
              <a:rPr lang="en-US" dirty="0" smtClean="0">
                <a:solidFill>
                  <a:prstClr val="black"/>
                </a:solidFill>
              </a:rPr>
              <a:t>environment </a:t>
            </a:r>
            <a:r>
              <a:rPr lang="en-US" dirty="0">
                <a:solidFill>
                  <a:prstClr val="black"/>
                </a:solidFill>
              </a:rPr>
              <a:t>– Model evaluation of Emissions, Chemistry, Transport </a:t>
            </a:r>
          </a:p>
          <a:p>
            <a:pPr marL="285750" indent="-285750">
              <a:buFont typeface="Arial"/>
              <a:buChar char="•"/>
            </a:pPr>
            <a:r>
              <a:rPr lang="en-US" dirty="0">
                <a:solidFill>
                  <a:prstClr val="black"/>
                </a:solidFill>
              </a:rPr>
              <a:t>Seoul Metropolitan Area (SMA) ranked as 2</a:t>
            </a:r>
            <a:r>
              <a:rPr lang="en-US" baseline="30000" dirty="0">
                <a:solidFill>
                  <a:prstClr val="black"/>
                </a:solidFill>
              </a:rPr>
              <a:t>nd</a:t>
            </a:r>
            <a:r>
              <a:rPr lang="en-US" dirty="0">
                <a:solidFill>
                  <a:prstClr val="black"/>
                </a:solidFill>
              </a:rPr>
              <a:t> largest metropolitan area worldwide</a:t>
            </a:r>
          </a:p>
          <a:p>
            <a:pPr marL="285750" indent="-285750">
              <a:buFont typeface="Arial"/>
              <a:buChar char="•"/>
            </a:pPr>
            <a:r>
              <a:rPr lang="en-US" dirty="0">
                <a:solidFill>
                  <a:prstClr val="black"/>
                </a:solidFill>
              </a:rPr>
              <a:t>SMA includes approx. 50% of Korean population</a:t>
            </a:r>
          </a:p>
          <a:p>
            <a:endParaRPr lang="en-US" dirty="0">
              <a:solidFill>
                <a:prstClr val="black"/>
              </a:solidFill>
            </a:endParaRPr>
          </a:p>
          <a:p>
            <a:r>
              <a:rPr lang="en-US" dirty="0">
                <a:solidFill>
                  <a:prstClr val="black"/>
                </a:solidFill>
              </a:rPr>
              <a:t>Anthropogenic/Biogenic Mixtures</a:t>
            </a:r>
          </a:p>
          <a:p>
            <a:pPr marL="285750" indent="-285750">
              <a:buFont typeface="Arial"/>
              <a:buChar char="•"/>
            </a:pPr>
            <a:r>
              <a:rPr lang="en-US" dirty="0">
                <a:solidFill>
                  <a:prstClr val="black"/>
                </a:solidFill>
              </a:rPr>
              <a:t>Sharp transition between SMA and surrounding rural areas provides opportunities to target specific urban/rural mixtures and discern impacts on secondary pollution formation (ozone and aerosols)</a:t>
            </a:r>
          </a:p>
          <a:p>
            <a:endParaRPr lang="en-US" dirty="0">
              <a:solidFill>
                <a:prstClr val="black"/>
              </a:solidFill>
            </a:endParaRPr>
          </a:p>
          <a:p>
            <a:r>
              <a:rPr lang="en-US" dirty="0" err="1">
                <a:solidFill>
                  <a:prstClr val="black"/>
                </a:solidFill>
              </a:rPr>
              <a:t>Transboundary</a:t>
            </a:r>
            <a:r>
              <a:rPr lang="en-US" dirty="0">
                <a:solidFill>
                  <a:prstClr val="black"/>
                </a:solidFill>
              </a:rPr>
              <a:t> pollution – Local sources versus upwind along the Pacific Rim</a:t>
            </a:r>
          </a:p>
          <a:p>
            <a:pPr marL="285750" indent="-285750">
              <a:buFont typeface="Arial"/>
              <a:buChar char="•"/>
            </a:pPr>
            <a:r>
              <a:rPr lang="en-US" dirty="0">
                <a:solidFill>
                  <a:prstClr val="black"/>
                </a:solidFill>
              </a:rPr>
              <a:t>Evaluate transport efficiency, removal rates, deposition impacts</a:t>
            </a:r>
          </a:p>
          <a:p>
            <a:pPr marL="285750" indent="-285750">
              <a:buFont typeface="Arial"/>
              <a:buChar char="•"/>
            </a:pPr>
            <a:r>
              <a:rPr lang="en-US" dirty="0">
                <a:solidFill>
                  <a:prstClr val="black"/>
                </a:solidFill>
              </a:rPr>
              <a:t>Surrounding waters serve as a buffer to isolate upwind from local sources</a:t>
            </a:r>
          </a:p>
          <a:p>
            <a:pPr marL="285750" indent="-285750">
              <a:buFont typeface="Arial"/>
              <a:buChar char="•"/>
            </a:pPr>
            <a:r>
              <a:rPr lang="en-US" dirty="0">
                <a:solidFill>
                  <a:prstClr val="black"/>
                </a:solidFill>
              </a:rPr>
              <a:t>Numerous upwind megacities, e.g., Beijing and Shanghai</a:t>
            </a:r>
          </a:p>
          <a:p>
            <a:pPr marL="285750" indent="-285750">
              <a:buFont typeface="Arial"/>
              <a:buChar char="•"/>
            </a:pPr>
            <a:r>
              <a:rPr lang="en-US" dirty="0">
                <a:solidFill>
                  <a:prstClr val="black"/>
                </a:solidFill>
              </a:rPr>
              <a:t>Opportunity to confirm Asian emission trends via comparison with previous airborne campaigns</a:t>
            </a:r>
          </a:p>
        </p:txBody>
      </p:sp>
    </p:spTree>
    <p:extLst>
      <p:ext uri="{BB962C8B-B14F-4D97-AF65-F5344CB8AC3E}">
        <p14:creationId xmlns:p14="http://schemas.microsoft.com/office/powerpoint/2010/main" val="3399107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 y="1732549"/>
            <a:ext cx="9134105" cy="4896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1" y="76200"/>
            <a:ext cx="8229600" cy="1785104"/>
          </a:xfrm>
          <a:prstGeom prst="rect">
            <a:avLst/>
          </a:prstGeom>
          <a:noFill/>
        </p:spPr>
        <p:txBody>
          <a:bodyPr wrap="square" rtlCol="0">
            <a:spAutoFit/>
          </a:bodyPr>
          <a:lstStyle/>
          <a:p>
            <a:r>
              <a:rPr lang="en-US" sz="2200" b="1" dirty="0" smtClean="0"/>
              <a:t>NASA’s Atmospheric Composition Goals emphasize “Progress in understanding and improving predictive capability for changes in the ozone layer, climate forcing, and air quality associated with changes in atmospheric composition.”</a:t>
            </a:r>
          </a:p>
          <a:p>
            <a:endParaRPr lang="en-US" sz="2200" b="1" dirty="0"/>
          </a:p>
        </p:txBody>
      </p:sp>
    </p:spTree>
    <p:extLst>
      <p:ext uri="{BB962C8B-B14F-4D97-AF65-F5344CB8AC3E}">
        <p14:creationId xmlns:p14="http://schemas.microsoft.com/office/powerpoint/2010/main" val="152469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 y="1732549"/>
            <a:ext cx="9134105" cy="4896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1" y="76200"/>
            <a:ext cx="8534399" cy="1785104"/>
          </a:xfrm>
          <a:prstGeom prst="rect">
            <a:avLst/>
          </a:prstGeom>
          <a:noFill/>
        </p:spPr>
        <p:txBody>
          <a:bodyPr wrap="square" rtlCol="0">
            <a:spAutoFit/>
          </a:bodyPr>
          <a:lstStyle/>
          <a:p>
            <a:r>
              <a:rPr lang="en-US" sz="2200" b="1" dirty="0" smtClean="0"/>
              <a:t>KORUS-AQ will combine assets from the Korean and U.S. atmospheric scientists communities and their supporting organizations (NIER, NASA, Universities, etc.) to implement an integrated observing system for improving our understanding of Air Quality</a:t>
            </a:r>
          </a:p>
          <a:p>
            <a:endParaRPr lang="en-US" sz="2200" b="1" dirty="0"/>
          </a:p>
        </p:txBody>
      </p:sp>
      <p:sp>
        <p:nvSpPr>
          <p:cNvPr id="4" name="TextBox 3"/>
          <p:cNvSpPr txBox="1"/>
          <p:nvPr/>
        </p:nvSpPr>
        <p:spPr>
          <a:xfrm>
            <a:off x="4800600" y="1828800"/>
            <a:ext cx="3844258" cy="1200329"/>
          </a:xfrm>
          <a:prstGeom prst="rect">
            <a:avLst/>
          </a:prstGeom>
          <a:solidFill>
            <a:schemeClr val="bg1"/>
          </a:solidFill>
          <a:ln>
            <a:noFill/>
          </a:ln>
        </p:spPr>
        <p:txBody>
          <a:bodyPr wrap="none" rtlCol="0">
            <a:spAutoFit/>
          </a:bodyPr>
          <a:lstStyle/>
          <a:p>
            <a:r>
              <a:rPr lang="en-US" b="1" dirty="0" smtClean="0"/>
              <a:t>GOCI, OMI, MODIS, CALIPSO, IASI, etc.</a:t>
            </a:r>
          </a:p>
          <a:p>
            <a:endParaRPr lang="en-US" b="1" dirty="0"/>
          </a:p>
          <a:p>
            <a:endParaRPr lang="en-US" b="1" dirty="0" smtClean="0"/>
          </a:p>
          <a:p>
            <a:r>
              <a:rPr lang="en-US" b="1" dirty="0" smtClean="0"/>
              <a:t> </a:t>
            </a:r>
            <a:endParaRPr lang="en-US" b="1" dirty="0"/>
          </a:p>
        </p:txBody>
      </p:sp>
      <p:sp>
        <p:nvSpPr>
          <p:cNvPr id="6" name="TextBox 5"/>
          <p:cNvSpPr txBox="1"/>
          <p:nvPr/>
        </p:nvSpPr>
        <p:spPr>
          <a:xfrm>
            <a:off x="76200" y="4209871"/>
            <a:ext cx="2590800" cy="1200329"/>
          </a:xfrm>
          <a:prstGeom prst="rect">
            <a:avLst/>
          </a:prstGeom>
          <a:solidFill>
            <a:schemeClr val="bg1"/>
          </a:solidFill>
          <a:ln>
            <a:noFill/>
          </a:ln>
        </p:spPr>
        <p:txBody>
          <a:bodyPr wrap="square" rtlCol="0">
            <a:spAutoFit/>
          </a:bodyPr>
          <a:lstStyle/>
          <a:p>
            <a:r>
              <a:rPr lang="en-US" b="1" dirty="0" smtClean="0"/>
              <a:t>NASA DC-8</a:t>
            </a:r>
          </a:p>
          <a:p>
            <a:r>
              <a:rPr lang="en-US" b="1" dirty="0" smtClean="0"/>
              <a:t>NASA King Air</a:t>
            </a:r>
          </a:p>
          <a:p>
            <a:r>
              <a:rPr lang="en-US" b="1" dirty="0" err="1" smtClean="0"/>
              <a:t>Hanseo</a:t>
            </a:r>
            <a:r>
              <a:rPr lang="en-US" b="1" dirty="0" smtClean="0"/>
              <a:t> King Air</a:t>
            </a:r>
          </a:p>
          <a:p>
            <a:r>
              <a:rPr lang="en-US" b="1" dirty="0" smtClean="0"/>
              <a:t>KMA King Air </a:t>
            </a:r>
            <a:endParaRPr lang="en-US" b="1" dirty="0"/>
          </a:p>
        </p:txBody>
      </p:sp>
      <p:sp>
        <p:nvSpPr>
          <p:cNvPr id="5" name="Rectangle 4"/>
          <p:cNvSpPr/>
          <p:nvPr/>
        </p:nvSpPr>
        <p:spPr>
          <a:xfrm>
            <a:off x="2514600" y="50292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4999" y="4419600"/>
            <a:ext cx="3429001" cy="923330"/>
          </a:xfrm>
          <a:prstGeom prst="rect">
            <a:avLst/>
          </a:prstGeom>
          <a:solidFill>
            <a:schemeClr val="bg1"/>
          </a:solidFill>
          <a:ln>
            <a:noFill/>
          </a:ln>
        </p:spPr>
        <p:txBody>
          <a:bodyPr wrap="square" rtlCol="0">
            <a:spAutoFit/>
          </a:bodyPr>
          <a:lstStyle/>
          <a:p>
            <a:r>
              <a:rPr lang="en-US" b="1" dirty="0" smtClean="0"/>
              <a:t>Operational Air Quality Forecasts, Regional and Global models of atmospheric composition </a:t>
            </a:r>
            <a:endParaRPr lang="en-US" b="1" dirty="0"/>
          </a:p>
        </p:txBody>
      </p:sp>
      <p:sp>
        <p:nvSpPr>
          <p:cNvPr id="10" name="TextBox 9"/>
          <p:cNvSpPr txBox="1"/>
          <p:nvPr/>
        </p:nvSpPr>
        <p:spPr>
          <a:xfrm>
            <a:off x="4648200" y="5638800"/>
            <a:ext cx="4572000" cy="1200329"/>
          </a:xfrm>
          <a:prstGeom prst="rect">
            <a:avLst/>
          </a:prstGeom>
          <a:solidFill>
            <a:schemeClr val="bg1"/>
          </a:solidFill>
          <a:ln>
            <a:noFill/>
          </a:ln>
        </p:spPr>
        <p:txBody>
          <a:bodyPr wrap="square" rtlCol="0">
            <a:spAutoFit/>
          </a:bodyPr>
          <a:lstStyle/>
          <a:p>
            <a:r>
              <a:rPr lang="en-US" b="1" dirty="0" smtClean="0"/>
              <a:t>Air Quality Network, Research Sites, Research Vessels including in situ and remote sensing observations (</a:t>
            </a:r>
            <a:r>
              <a:rPr lang="en-US" b="1" dirty="0" err="1" smtClean="0"/>
              <a:t>lidar</a:t>
            </a:r>
            <a:r>
              <a:rPr lang="en-US" b="1" dirty="0" smtClean="0"/>
              <a:t>, </a:t>
            </a:r>
            <a:r>
              <a:rPr lang="en-US" b="1" dirty="0" err="1" smtClean="0"/>
              <a:t>Aeronet</a:t>
            </a:r>
            <a:r>
              <a:rPr lang="en-US" b="1" dirty="0" smtClean="0"/>
              <a:t>, Pandora) </a:t>
            </a:r>
          </a:p>
          <a:p>
            <a:r>
              <a:rPr lang="en-US" b="1" dirty="0" smtClean="0"/>
              <a:t> </a:t>
            </a:r>
            <a:endParaRPr lang="en-US" b="1" dirty="0"/>
          </a:p>
        </p:txBody>
      </p:sp>
      <p:sp>
        <p:nvSpPr>
          <p:cNvPr id="11" name="TextBox 10"/>
          <p:cNvSpPr txBox="1"/>
          <p:nvPr/>
        </p:nvSpPr>
        <p:spPr>
          <a:xfrm>
            <a:off x="2819400" y="3295471"/>
            <a:ext cx="2743200" cy="1477328"/>
          </a:xfrm>
          <a:prstGeom prst="rect">
            <a:avLst/>
          </a:prstGeom>
          <a:solidFill>
            <a:schemeClr val="bg1"/>
          </a:solidFill>
          <a:ln>
            <a:noFill/>
          </a:ln>
        </p:spPr>
        <p:txBody>
          <a:bodyPr wrap="square" rtlCol="0">
            <a:spAutoFit/>
          </a:bodyPr>
          <a:lstStyle/>
          <a:p>
            <a:r>
              <a:rPr lang="en-US" b="1" dirty="0" smtClean="0"/>
              <a:t>Model evaluation and improvement, chemical process understanding, GEMS validation and observing strategies</a:t>
            </a:r>
            <a:endParaRPr lang="en-US" b="1" dirty="0"/>
          </a:p>
        </p:txBody>
      </p:sp>
    </p:spTree>
    <p:extLst>
      <p:ext uri="{BB962C8B-B14F-4D97-AF65-F5344CB8AC3E}">
        <p14:creationId xmlns:p14="http://schemas.microsoft.com/office/powerpoint/2010/main" val="390673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958882"/>
              </p:ext>
            </p:extLst>
          </p:nvPr>
        </p:nvGraphicFramePr>
        <p:xfrm>
          <a:off x="457200" y="762000"/>
          <a:ext cx="8105775" cy="5814536"/>
        </p:xfrm>
        <a:graphic>
          <a:graphicData uri="http://schemas.openxmlformats.org/drawingml/2006/table">
            <a:tbl>
              <a:tblPr bandRow="1">
                <a:tableStyleId>{7DF18680-E054-41AD-8BC1-D1AEF772440D}</a:tableStyleId>
              </a:tblPr>
              <a:tblGrid>
                <a:gridCol w="1447800"/>
                <a:gridCol w="6657975"/>
              </a:tblGrid>
              <a:tr h="259071">
                <a:tc>
                  <a:txBody>
                    <a:bodyPr/>
                    <a:lstStyle/>
                    <a:p>
                      <a:pPr>
                        <a:lnSpc>
                          <a:spcPct val="110000"/>
                        </a:lnSpc>
                      </a:pPr>
                      <a:r>
                        <a:rPr lang="en-US" sz="1800" dirty="0" smtClean="0">
                          <a:latin typeface="Arial"/>
                          <a:cs typeface="Arial"/>
                        </a:rPr>
                        <a:t>November 2014</a:t>
                      </a:r>
                    </a:p>
                  </a:txBody>
                  <a:tcPr marL="91442" marR="91442" marT="45718" marB="45718"/>
                </a:tc>
                <a:tc>
                  <a:txBody>
                    <a:bodyPr/>
                    <a:lstStyle/>
                    <a:p>
                      <a:pPr>
                        <a:lnSpc>
                          <a:spcPct val="110000"/>
                        </a:lnSpc>
                      </a:pPr>
                      <a:r>
                        <a:rPr lang="en-US" sz="1800" dirty="0" smtClean="0">
                          <a:latin typeface="Arial"/>
                          <a:cs typeface="Arial"/>
                        </a:rPr>
                        <a:t>Initial</a:t>
                      </a:r>
                      <a:r>
                        <a:rPr lang="en-US" sz="1800" baseline="0" dirty="0" smtClean="0">
                          <a:latin typeface="Arial"/>
                          <a:cs typeface="Arial"/>
                        </a:rPr>
                        <a:t> draft of International Agreement finalized by NASA and transmitted to State Department</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December 2014</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US</a:t>
                      </a:r>
                      <a:r>
                        <a:rPr lang="en-US" sz="1800" baseline="0" dirty="0" smtClean="0">
                          <a:latin typeface="Arial"/>
                          <a:cs typeface="Arial"/>
                        </a:rPr>
                        <a:t> and Korean White Papers completed by the KORUS-AQ Steering Group and made available online</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January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Biweekly </a:t>
                      </a:r>
                      <a:r>
                        <a:rPr lang="en-US" sz="1800" dirty="0" err="1" smtClean="0">
                          <a:latin typeface="Arial"/>
                          <a:cs typeface="Arial"/>
                        </a:rPr>
                        <a:t>webex</a:t>
                      </a:r>
                      <a:r>
                        <a:rPr lang="en-US" sz="1800" dirty="0" smtClean="0">
                          <a:latin typeface="Arial"/>
                          <a:cs typeface="Arial"/>
                        </a:rPr>
                        <a:t> discussions between US and Korean Steering Group members</a:t>
                      </a:r>
                      <a:r>
                        <a:rPr lang="en-US" sz="1800" baseline="0" dirty="0" smtClean="0">
                          <a:latin typeface="Arial"/>
                          <a:cs typeface="Arial"/>
                        </a:rPr>
                        <a:t> begin</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February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KORUS-AQ Solicitation for</a:t>
                      </a:r>
                      <a:r>
                        <a:rPr lang="en-US" sz="1800" baseline="0" dirty="0" smtClean="0">
                          <a:latin typeface="Arial"/>
                          <a:cs typeface="Arial"/>
                        </a:rPr>
                        <a:t> proposals issued in ROSES 2015</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April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NASA sends scientists</a:t>
                      </a:r>
                      <a:r>
                        <a:rPr lang="en-US" sz="1800" baseline="0" dirty="0" smtClean="0">
                          <a:latin typeface="Arial"/>
                          <a:cs typeface="Arial"/>
                        </a:rPr>
                        <a:t> to Korea for early installation of Pandora spectrometers and </a:t>
                      </a:r>
                      <a:r>
                        <a:rPr lang="en-US" sz="1800" baseline="0" dirty="0" err="1" smtClean="0">
                          <a:latin typeface="Arial"/>
                          <a:cs typeface="Arial"/>
                        </a:rPr>
                        <a:t>Aeronet</a:t>
                      </a:r>
                      <a:r>
                        <a:rPr lang="en-US" sz="1800" baseline="0" dirty="0" smtClean="0">
                          <a:latin typeface="Arial"/>
                          <a:cs typeface="Arial"/>
                        </a:rPr>
                        <a:t> </a:t>
                      </a:r>
                      <a:r>
                        <a:rPr lang="en-US" sz="1800" baseline="0" dirty="0" err="1" smtClean="0">
                          <a:latin typeface="Arial"/>
                          <a:cs typeface="Arial"/>
                        </a:rPr>
                        <a:t>sunphotometers</a:t>
                      </a:r>
                      <a:r>
                        <a:rPr lang="en-US" sz="1800" baseline="0" dirty="0" smtClean="0">
                          <a:latin typeface="Arial"/>
                          <a:cs typeface="Arial"/>
                        </a:rPr>
                        <a:t> at 6 field sites to collect observations in advance of the 2016 field study</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May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International Agreement returned from State</a:t>
                      </a:r>
                      <a:r>
                        <a:rPr lang="en-US" sz="1800" baseline="0" dirty="0" smtClean="0">
                          <a:latin typeface="Arial"/>
                          <a:cs typeface="Arial"/>
                        </a:rPr>
                        <a:t> </a:t>
                      </a:r>
                      <a:r>
                        <a:rPr lang="en-US" sz="1800" dirty="0" smtClean="0">
                          <a:latin typeface="Arial"/>
                          <a:cs typeface="Arial"/>
                        </a:rPr>
                        <a:t>Department with minimal</a:t>
                      </a:r>
                      <a:r>
                        <a:rPr lang="en-US" sz="1800" baseline="0" dirty="0" smtClean="0">
                          <a:latin typeface="Arial"/>
                          <a:cs typeface="Arial"/>
                        </a:rPr>
                        <a:t> comment and forwarded to Korea</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May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KORUS-AQ due date for proposals</a:t>
                      </a:r>
                      <a:r>
                        <a:rPr lang="en-US" sz="1800" baseline="0" dirty="0" smtClean="0">
                          <a:latin typeface="Arial"/>
                          <a:cs typeface="Arial"/>
                        </a:rPr>
                        <a:t> </a:t>
                      </a:r>
                      <a:r>
                        <a:rPr lang="en-US" sz="1800" dirty="0" smtClean="0">
                          <a:latin typeface="Arial"/>
                          <a:cs typeface="Arial"/>
                        </a:rPr>
                        <a:t>on 15th (66 proposals</a:t>
                      </a:r>
                      <a:r>
                        <a:rPr lang="en-US" sz="1800" baseline="0" dirty="0" smtClean="0">
                          <a:latin typeface="Arial"/>
                          <a:cs typeface="Arial"/>
                        </a:rPr>
                        <a:t> submitted)</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May/June</a:t>
                      </a:r>
                      <a:r>
                        <a:rPr lang="en-US" sz="1800" baseline="0" dirty="0" smtClean="0">
                          <a:latin typeface="Arial"/>
                          <a:cs typeface="Arial"/>
                        </a:rPr>
                        <a:t>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Korean colleagues conduct a pre-campaign of ground observations and</a:t>
                      </a:r>
                      <a:r>
                        <a:rPr lang="en-US" sz="1800" baseline="0" dirty="0" smtClean="0">
                          <a:latin typeface="Arial"/>
                          <a:cs typeface="Arial"/>
                        </a:rPr>
                        <a:t> King Air research flights</a:t>
                      </a:r>
                      <a:endParaRPr lang="en-US" sz="1800" dirty="0">
                        <a:latin typeface="Arial"/>
                        <a:cs typeface="Arial"/>
                      </a:endParaRPr>
                    </a:p>
                  </a:txBody>
                  <a:tcPr marL="91442" marR="91442" marT="45718" marB="45718"/>
                </a:tc>
              </a:tr>
            </a:tbl>
          </a:graphicData>
        </a:graphic>
      </p:graphicFrame>
      <p:sp>
        <p:nvSpPr>
          <p:cNvPr id="3142" name="TextBox 4"/>
          <p:cNvSpPr txBox="1">
            <a:spLocks noChangeArrowheads="1"/>
          </p:cNvSpPr>
          <p:nvPr/>
        </p:nvSpPr>
        <p:spPr bwMode="auto">
          <a:xfrm>
            <a:off x="533400" y="73025"/>
            <a:ext cx="8492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400" b="1" dirty="0" smtClean="0">
                <a:solidFill>
                  <a:prstClr val="black"/>
                </a:solidFill>
              </a:rPr>
              <a:t>KORUS-AQ Timeline of Significant Events and Future Milestones </a:t>
            </a:r>
          </a:p>
        </p:txBody>
      </p:sp>
    </p:spTree>
    <p:extLst>
      <p:ext uri="{BB962C8B-B14F-4D97-AF65-F5344CB8AC3E}">
        <p14:creationId xmlns:p14="http://schemas.microsoft.com/office/powerpoint/2010/main" val="200289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1820621"/>
              </p:ext>
            </p:extLst>
          </p:nvPr>
        </p:nvGraphicFramePr>
        <p:xfrm>
          <a:off x="457200" y="762000"/>
          <a:ext cx="8105775" cy="4078204"/>
        </p:xfrm>
        <a:graphic>
          <a:graphicData uri="http://schemas.openxmlformats.org/drawingml/2006/table">
            <a:tbl>
              <a:tblPr bandRow="1">
                <a:tableStyleId>{7DF18680-E054-41AD-8BC1-D1AEF772440D}</a:tableStyleId>
              </a:tblPr>
              <a:tblGrid>
                <a:gridCol w="1447800"/>
                <a:gridCol w="6657975"/>
              </a:tblGrid>
              <a:tr h="259071">
                <a:tc>
                  <a:txBody>
                    <a:bodyPr/>
                    <a:lstStyle/>
                    <a:p>
                      <a:pPr>
                        <a:lnSpc>
                          <a:spcPct val="110000"/>
                        </a:lnSpc>
                      </a:pPr>
                      <a:r>
                        <a:rPr lang="en-US" sz="1800" dirty="0" smtClean="0">
                          <a:latin typeface="Arial"/>
                          <a:cs typeface="Arial"/>
                        </a:rPr>
                        <a:t>June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Third visit to Korea; Steering Group finalizes deployment dates (1</a:t>
                      </a:r>
                      <a:r>
                        <a:rPr lang="en-US" sz="1800" baseline="0" dirty="0" smtClean="0">
                          <a:latin typeface="Arial"/>
                          <a:cs typeface="Arial"/>
                        </a:rPr>
                        <a:t> May – 15 June 2016); meetings at </a:t>
                      </a:r>
                      <a:r>
                        <a:rPr lang="en-US" sz="1800" baseline="0" dirty="0" err="1" smtClean="0">
                          <a:latin typeface="Arial"/>
                          <a:cs typeface="Arial"/>
                        </a:rPr>
                        <a:t>Osan</a:t>
                      </a:r>
                      <a:r>
                        <a:rPr lang="en-US" sz="1800" baseline="0" dirty="0" smtClean="0">
                          <a:latin typeface="Arial"/>
                          <a:cs typeface="Arial"/>
                        </a:rPr>
                        <a:t> airbase demonstrate basic feasibility and the decision to base the research aircraft there is finalized</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July</a:t>
                      </a:r>
                      <a:r>
                        <a:rPr lang="en-US" sz="1800" baseline="0" dirty="0" smtClean="0">
                          <a:latin typeface="Arial"/>
                          <a:cs typeface="Arial"/>
                        </a:rPr>
                        <a:t>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KORUS-AQ Panel Review convenes;</a:t>
                      </a:r>
                      <a:r>
                        <a:rPr lang="en-US" sz="1800" baseline="0" dirty="0" smtClean="0">
                          <a:latin typeface="Arial"/>
                          <a:cs typeface="Arial"/>
                        </a:rPr>
                        <a:t> Korean scientists participate as both reviewers and observers</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August 2015</a:t>
                      </a:r>
                      <a:endParaRPr lang="en-US" sz="1800" dirty="0">
                        <a:latin typeface="Arial"/>
                        <a:cs typeface="Arial"/>
                      </a:endParaRPr>
                    </a:p>
                  </a:txBody>
                  <a:tcPr marL="91442" marR="91442" marT="45718" marB="45718"/>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800" dirty="0" smtClean="0">
                          <a:latin typeface="Arial"/>
                          <a:cs typeface="Arial"/>
                        </a:rPr>
                        <a:t>KORUS-AQ Science Team selections announced (23 proposals selected)</a:t>
                      </a:r>
                    </a:p>
                  </a:txBody>
                  <a:tcPr marL="91442" marR="91442" marT="45718" marB="45718"/>
                </a:tc>
              </a:tr>
              <a:tr h="259071">
                <a:tc>
                  <a:txBody>
                    <a:bodyPr/>
                    <a:lstStyle/>
                    <a:p>
                      <a:pPr>
                        <a:lnSpc>
                          <a:spcPct val="110000"/>
                        </a:lnSpc>
                      </a:pPr>
                      <a:r>
                        <a:rPr lang="en-US" sz="1800" dirty="0" smtClean="0">
                          <a:latin typeface="Arial"/>
                          <a:cs typeface="Arial"/>
                        </a:rPr>
                        <a:t>September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Korea</a:t>
                      </a:r>
                      <a:r>
                        <a:rPr lang="en-US" sz="1800" baseline="0" dirty="0" smtClean="0">
                          <a:latin typeface="Arial"/>
                          <a:cs typeface="Arial"/>
                        </a:rPr>
                        <a:t> accepts final language of the </a:t>
                      </a:r>
                      <a:r>
                        <a:rPr lang="en-US" sz="1800" dirty="0" smtClean="0">
                          <a:latin typeface="Arial"/>
                          <a:cs typeface="Arial"/>
                        </a:rPr>
                        <a:t>International Agreement</a:t>
                      </a:r>
                      <a:r>
                        <a:rPr lang="en-US" sz="1800" baseline="0" dirty="0" smtClean="0">
                          <a:latin typeface="Arial"/>
                          <a:cs typeface="Arial"/>
                        </a:rPr>
                        <a:t> (MOU)</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October 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KORUS-AQ </a:t>
                      </a:r>
                      <a:r>
                        <a:rPr lang="en-US" sz="1800" baseline="0" dirty="0" smtClean="0">
                          <a:latin typeface="Arial"/>
                          <a:cs typeface="Arial"/>
                        </a:rPr>
                        <a:t>Science Team meeting at NASA </a:t>
                      </a:r>
                      <a:r>
                        <a:rPr lang="en-US" sz="1800" baseline="0" dirty="0" smtClean="0">
                          <a:latin typeface="Arial"/>
                          <a:cs typeface="Arial"/>
                        </a:rPr>
                        <a:t>LaRC, signed MOU delivered</a:t>
                      </a:r>
                      <a:endParaRPr lang="en-US" sz="1800" dirty="0">
                        <a:latin typeface="Arial"/>
                        <a:cs typeface="Arial"/>
                      </a:endParaRPr>
                    </a:p>
                  </a:txBody>
                  <a:tcPr marL="91442" marR="91442" marT="45718" marB="45718"/>
                </a:tc>
              </a:tr>
            </a:tbl>
          </a:graphicData>
        </a:graphic>
      </p:graphicFrame>
      <p:sp>
        <p:nvSpPr>
          <p:cNvPr id="3142" name="TextBox 4"/>
          <p:cNvSpPr txBox="1">
            <a:spLocks noChangeArrowheads="1"/>
          </p:cNvSpPr>
          <p:nvPr/>
        </p:nvSpPr>
        <p:spPr bwMode="auto">
          <a:xfrm>
            <a:off x="533400" y="73025"/>
            <a:ext cx="8492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400" b="1" dirty="0" smtClean="0">
                <a:solidFill>
                  <a:prstClr val="black"/>
                </a:solidFill>
              </a:rPr>
              <a:t>KORUS-AQ Timeline of Significant Events and Future Milestones </a:t>
            </a:r>
          </a:p>
        </p:txBody>
      </p:sp>
    </p:spTree>
    <p:extLst>
      <p:ext uri="{BB962C8B-B14F-4D97-AF65-F5344CB8AC3E}">
        <p14:creationId xmlns:p14="http://schemas.microsoft.com/office/powerpoint/2010/main" val="187452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068815"/>
              </p:ext>
            </p:extLst>
          </p:nvPr>
        </p:nvGraphicFramePr>
        <p:xfrm>
          <a:off x="457200" y="762000"/>
          <a:ext cx="8105775" cy="2779760"/>
        </p:xfrm>
        <a:graphic>
          <a:graphicData uri="http://schemas.openxmlformats.org/drawingml/2006/table">
            <a:tbl>
              <a:tblPr bandRow="1">
                <a:tableStyleId>{7DF18680-E054-41AD-8BC1-D1AEF772440D}</a:tableStyleId>
              </a:tblPr>
              <a:tblGrid>
                <a:gridCol w="1447800"/>
                <a:gridCol w="6657975"/>
              </a:tblGrid>
              <a:tr h="259071">
                <a:tc>
                  <a:txBody>
                    <a:bodyPr/>
                    <a:lstStyle/>
                    <a:p>
                      <a:pPr>
                        <a:lnSpc>
                          <a:spcPct val="110000"/>
                        </a:lnSpc>
                      </a:pPr>
                      <a:r>
                        <a:rPr lang="en-US" sz="1800" dirty="0" smtClean="0">
                          <a:latin typeface="Arial"/>
                          <a:cs typeface="Arial"/>
                        </a:rPr>
                        <a:t>December </a:t>
                      </a:r>
                      <a:r>
                        <a:rPr lang="en-US" sz="1800" dirty="0" smtClean="0">
                          <a:latin typeface="Arial"/>
                          <a:cs typeface="Arial"/>
                        </a:rPr>
                        <a:t>2015</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Convene</a:t>
                      </a:r>
                      <a:r>
                        <a:rPr lang="en-US" sz="1800" baseline="0" dirty="0" smtClean="0">
                          <a:latin typeface="Arial"/>
                          <a:cs typeface="Arial"/>
                        </a:rPr>
                        <a:t> AGU sessions and meet to discuss progress in field study plans</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January</a:t>
                      </a:r>
                      <a:r>
                        <a:rPr lang="en-US" sz="1800" baseline="0" dirty="0" smtClean="0">
                          <a:latin typeface="Arial"/>
                          <a:cs typeface="Arial"/>
                        </a:rPr>
                        <a:t> 2016</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Visit Air</a:t>
                      </a:r>
                      <a:r>
                        <a:rPr lang="en-US" sz="1800" baseline="0" dirty="0" smtClean="0">
                          <a:latin typeface="Arial"/>
                          <a:cs typeface="Arial"/>
                        </a:rPr>
                        <a:t> Traffic Control authorities in Korea to discuss flight plans</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March-April 2016</a:t>
                      </a:r>
                      <a:endParaRPr lang="en-US" sz="1800" dirty="0">
                        <a:latin typeface="Arial"/>
                        <a:cs typeface="Arial"/>
                      </a:endParaRPr>
                    </a:p>
                  </a:txBody>
                  <a:tcPr marL="91442" marR="91442" marT="45718" marB="45718"/>
                </a:tc>
                <a:tc>
                  <a:txBody>
                    <a:bodyPr/>
                    <a:lstStyle/>
                    <a:p>
                      <a:pPr>
                        <a:lnSpc>
                          <a:spcPct val="110000"/>
                        </a:lnSpc>
                      </a:pPr>
                      <a:r>
                        <a:rPr lang="en-US" sz="1800" dirty="0" smtClean="0">
                          <a:latin typeface="Arial"/>
                          <a:cs typeface="Arial"/>
                        </a:rPr>
                        <a:t>Aircraft integration (DC-8 and LaRC King Air)</a:t>
                      </a:r>
                      <a:endParaRPr lang="en-US" sz="1800" dirty="0">
                        <a:latin typeface="Arial"/>
                        <a:cs typeface="Arial"/>
                      </a:endParaRPr>
                    </a:p>
                  </a:txBody>
                  <a:tcPr marL="91442" marR="91442" marT="45718" marB="45718"/>
                </a:tc>
              </a:tr>
              <a:tr h="259071">
                <a:tc>
                  <a:txBody>
                    <a:bodyPr/>
                    <a:lstStyle/>
                    <a:p>
                      <a:pPr>
                        <a:lnSpc>
                          <a:spcPct val="110000"/>
                        </a:lnSpc>
                      </a:pPr>
                      <a:r>
                        <a:rPr lang="en-US" sz="1800" dirty="0" smtClean="0">
                          <a:latin typeface="Arial"/>
                          <a:cs typeface="Arial"/>
                        </a:rPr>
                        <a:t>May-June 2016</a:t>
                      </a:r>
                    </a:p>
                  </a:txBody>
                  <a:tcPr marL="91442" marR="91442" marT="45718" marB="45718"/>
                </a:tc>
                <a:tc>
                  <a:txBody>
                    <a:bodyPr/>
                    <a:lstStyle/>
                    <a:p>
                      <a:pPr>
                        <a:lnSpc>
                          <a:spcPct val="110000"/>
                        </a:lnSpc>
                      </a:pPr>
                      <a:r>
                        <a:rPr lang="en-US" sz="1800" dirty="0" smtClean="0">
                          <a:latin typeface="Arial"/>
                          <a:cs typeface="Arial"/>
                        </a:rPr>
                        <a:t>KORUS-AQ</a:t>
                      </a:r>
                      <a:r>
                        <a:rPr lang="en-US" sz="1800" baseline="0" dirty="0" smtClean="0">
                          <a:latin typeface="Arial"/>
                          <a:cs typeface="Arial"/>
                        </a:rPr>
                        <a:t> Field Deployment (120 research flight hours for each aircraft)</a:t>
                      </a:r>
                      <a:endParaRPr lang="en-US" sz="1800" dirty="0">
                        <a:latin typeface="Arial"/>
                        <a:cs typeface="Arial"/>
                      </a:endParaRPr>
                    </a:p>
                  </a:txBody>
                  <a:tcPr marL="91442" marR="91442" marT="45718" marB="45718"/>
                </a:tc>
              </a:tr>
            </a:tbl>
          </a:graphicData>
        </a:graphic>
      </p:graphicFrame>
      <p:sp>
        <p:nvSpPr>
          <p:cNvPr id="3142" name="TextBox 4"/>
          <p:cNvSpPr txBox="1">
            <a:spLocks noChangeArrowheads="1"/>
          </p:cNvSpPr>
          <p:nvPr/>
        </p:nvSpPr>
        <p:spPr bwMode="auto">
          <a:xfrm>
            <a:off x="533400" y="73025"/>
            <a:ext cx="8492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400" b="1" dirty="0" smtClean="0">
                <a:solidFill>
                  <a:prstClr val="black"/>
                </a:solidFill>
              </a:rPr>
              <a:t>KORUS-AQ Timeline of Significant Events and Future Milestones </a:t>
            </a:r>
          </a:p>
        </p:txBody>
      </p:sp>
    </p:spTree>
    <p:extLst>
      <p:ext uri="{BB962C8B-B14F-4D97-AF65-F5344CB8AC3E}">
        <p14:creationId xmlns:p14="http://schemas.microsoft.com/office/powerpoint/2010/main" val="269933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1846659"/>
          </a:xfrm>
          <a:prstGeom prst="rect">
            <a:avLst/>
          </a:prstGeom>
        </p:spPr>
        <p:txBody>
          <a:bodyPr wrap="square">
            <a:spAutoFit/>
          </a:bodyPr>
          <a:lstStyle/>
          <a:p>
            <a:r>
              <a:rPr lang="en-US" sz="2400" b="1" dirty="0">
                <a:solidFill>
                  <a:prstClr val="black"/>
                </a:solidFill>
              </a:rPr>
              <a:t>Scientific </a:t>
            </a:r>
            <a:r>
              <a:rPr lang="en-US" sz="2400" b="1" dirty="0" smtClean="0">
                <a:solidFill>
                  <a:prstClr val="black"/>
                </a:solidFill>
              </a:rPr>
              <a:t>rationale and the unique value of a Korean study</a:t>
            </a:r>
          </a:p>
          <a:p>
            <a:endParaRPr lang="en-US" dirty="0">
              <a:solidFill>
                <a:prstClr val="black"/>
              </a:solidFill>
            </a:endParaRPr>
          </a:p>
          <a:p>
            <a:r>
              <a:rPr lang="en-US" dirty="0" smtClean="0">
                <a:solidFill>
                  <a:prstClr val="black"/>
                </a:solidFill>
              </a:rPr>
              <a:t>Satellite </a:t>
            </a:r>
            <a:r>
              <a:rPr lang="en-US" dirty="0">
                <a:solidFill>
                  <a:prstClr val="black"/>
                </a:solidFill>
              </a:rPr>
              <a:t>observability of air quality</a:t>
            </a:r>
          </a:p>
          <a:p>
            <a:pPr marL="285750" indent="-285750">
              <a:buFont typeface="Arial"/>
              <a:buChar char="•"/>
            </a:pPr>
            <a:r>
              <a:rPr lang="en-US" dirty="0">
                <a:solidFill>
                  <a:prstClr val="black"/>
                </a:solidFill>
              </a:rPr>
              <a:t>Including integration with models and ground monitoring networks</a:t>
            </a:r>
          </a:p>
          <a:p>
            <a:pPr marL="285750" indent="-285750">
              <a:buFont typeface="Arial"/>
              <a:buChar char="•"/>
            </a:pPr>
            <a:r>
              <a:rPr lang="en-US" dirty="0">
                <a:solidFill>
                  <a:prstClr val="black"/>
                </a:solidFill>
              </a:rPr>
              <a:t>Validation strategy </a:t>
            </a:r>
            <a:r>
              <a:rPr lang="en-US" dirty="0" err="1">
                <a:solidFill>
                  <a:prstClr val="black"/>
                </a:solidFill>
              </a:rPr>
              <a:t>testbed</a:t>
            </a:r>
            <a:r>
              <a:rPr lang="en-US" dirty="0">
                <a:solidFill>
                  <a:prstClr val="black"/>
                </a:solidFill>
              </a:rPr>
              <a:t> with benefits to </a:t>
            </a:r>
            <a:r>
              <a:rPr lang="en-US" dirty="0">
                <a:solidFill>
                  <a:srgbClr val="000000"/>
                </a:solidFill>
              </a:rPr>
              <a:t>GEO </a:t>
            </a:r>
            <a:r>
              <a:rPr lang="en-US" dirty="0">
                <a:solidFill>
                  <a:prstClr val="black"/>
                </a:solidFill>
              </a:rPr>
              <a:t>(TEMPO, GEMS, Sentinel-4) and LEO (Sentinel-5 precursor) </a:t>
            </a:r>
            <a:r>
              <a:rPr lang="en-US" dirty="0" smtClean="0">
                <a:solidFill>
                  <a:prstClr val="black"/>
                </a:solidFill>
              </a:rPr>
              <a:t>missions</a:t>
            </a:r>
            <a:endParaRPr lang="en-US" dirty="0">
              <a:solidFill>
                <a:prstClr val="black"/>
              </a:solidFill>
            </a:endParaRPr>
          </a:p>
        </p:txBody>
      </p:sp>
    </p:spTree>
    <p:extLst>
      <p:ext uri="{BB962C8B-B14F-4D97-AF65-F5344CB8AC3E}">
        <p14:creationId xmlns:p14="http://schemas.microsoft.com/office/powerpoint/2010/main" val="529568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010400" y="6623554"/>
            <a:ext cx="2133600" cy="228989"/>
          </a:xfrm>
          <a:prstGeom prst="rect">
            <a:avLst/>
          </a:prstGeom>
        </p:spPr>
        <p:txBody>
          <a:bodyPr/>
          <a:lstStyle/>
          <a:p>
            <a:fld id="{AEC11D65-9821-2B49-88CD-D477606C3EDA}" type="slidenum">
              <a:rPr lang="en-US" smtClean="0">
                <a:solidFill>
                  <a:prstClr val="black">
                    <a:tint val="75000"/>
                  </a:prstClr>
                </a:solidFill>
              </a:rPr>
              <a:pPr/>
              <a:t>6</a:t>
            </a:fld>
            <a:endParaRPr lang="en-US" dirty="0">
              <a:solidFill>
                <a:prstClr val="black">
                  <a:tint val="75000"/>
                </a:prstClr>
              </a:solidFill>
            </a:endParaRPr>
          </a:p>
        </p:txBody>
      </p:sp>
      <p:sp>
        <p:nvSpPr>
          <p:cNvPr id="18" name="Rectangle 17"/>
          <p:cNvSpPr/>
          <p:nvPr/>
        </p:nvSpPr>
        <p:spPr>
          <a:xfrm>
            <a:off x="2222500" y="-33675"/>
            <a:ext cx="5613599" cy="1077218"/>
          </a:xfrm>
          <a:prstGeom prst="rect">
            <a:avLst/>
          </a:prstGeom>
        </p:spPr>
        <p:txBody>
          <a:bodyPr wrap="square">
            <a:spAutoFit/>
          </a:bodyPr>
          <a:lstStyle/>
          <a:p>
            <a:pPr algn="ctr" defTabSz="457200"/>
            <a:r>
              <a:rPr lang="en-US" altLang="ko-KR" sz="3200" dirty="0">
                <a:solidFill>
                  <a:srgbClr val="FFFFFF"/>
                </a:solidFill>
                <a:cs typeface="Arial Rounded MT Bold"/>
              </a:rPr>
              <a:t>Global </a:t>
            </a:r>
            <a:r>
              <a:rPr lang="en-US" altLang="ko-KR" sz="3200" dirty="0" smtClean="0">
                <a:solidFill>
                  <a:srgbClr val="FFFFFF"/>
                </a:solidFill>
                <a:cs typeface="Arial Rounded MT Bold"/>
              </a:rPr>
              <a:t>Pollution </a:t>
            </a:r>
            <a:r>
              <a:rPr lang="en-US" altLang="ko-KR" sz="3200" dirty="0">
                <a:solidFill>
                  <a:srgbClr val="FFFFFF"/>
                </a:solidFill>
                <a:cs typeface="Arial Rounded MT Bold"/>
              </a:rPr>
              <a:t>M</a:t>
            </a:r>
            <a:r>
              <a:rPr lang="en-US" altLang="ko-KR" sz="3200" dirty="0" smtClean="0">
                <a:solidFill>
                  <a:srgbClr val="FFFFFF"/>
                </a:solidFill>
                <a:cs typeface="Arial Rounded MT Bold"/>
              </a:rPr>
              <a:t>onitoring </a:t>
            </a:r>
            <a:r>
              <a:rPr lang="en-US" altLang="ko-KR" sz="3200" dirty="0">
                <a:solidFill>
                  <a:srgbClr val="FFFFFF"/>
                </a:solidFill>
                <a:cs typeface="Arial Rounded MT Bold"/>
              </a:rPr>
              <a:t>C</a:t>
            </a:r>
            <a:r>
              <a:rPr lang="en-US" altLang="ko-KR" sz="3200" dirty="0" smtClean="0">
                <a:solidFill>
                  <a:srgbClr val="FFFFFF"/>
                </a:solidFill>
                <a:cs typeface="Arial Rounded MT Bold"/>
              </a:rPr>
              <a:t>onstellation </a:t>
            </a:r>
            <a:r>
              <a:rPr lang="en-US" altLang="ko-KR" sz="3200" dirty="0">
                <a:solidFill>
                  <a:srgbClr val="FFFFFF"/>
                </a:solidFill>
                <a:cs typeface="Arial Rounded MT Bold"/>
              </a:rPr>
              <a:t>(2018-2020)</a:t>
            </a:r>
            <a:endParaRPr lang="en-US" sz="3200" dirty="0">
              <a:solidFill>
                <a:srgbClr val="FFFFFF"/>
              </a:solidFill>
            </a:endParaRPr>
          </a:p>
        </p:txBody>
      </p:sp>
      <p:pic>
        <p:nvPicPr>
          <p:cNvPr id="20"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3358" y="1060779"/>
            <a:ext cx="8687329" cy="488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384235" y="1050146"/>
            <a:ext cx="1099112" cy="64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3" name="Rectangle 22"/>
          <p:cNvSpPr/>
          <p:nvPr/>
        </p:nvSpPr>
        <p:spPr>
          <a:xfrm>
            <a:off x="749301" y="4342249"/>
            <a:ext cx="2095500" cy="646331"/>
          </a:xfrm>
          <a:prstGeom prst="rect">
            <a:avLst/>
          </a:prstGeom>
        </p:spPr>
        <p:txBody>
          <a:bodyPr wrap="square">
            <a:spAutoFit/>
          </a:bodyPr>
          <a:lstStyle/>
          <a:p>
            <a:pPr algn="ctr" defTabSz="457200"/>
            <a:r>
              <a:rPr lang="en-US" b="1" i="1" dirty="0" smtClean="0">
                <a:solidFill>
                  <a:srgbClr val="FF3300"/>
                </a:solidFill>
                <a:effectLst>
                  <a:outerShdw blurRad="38100" dist="38100" dir="2700000" algn="tl">
                    <a:srgbClr val="000000"/>
                  </a:outerShdw>
                </a:effectLst>
                <a:latin typeface="Verdana"/>
                <a:cs typeface="Verdana"/>
              </a:rPr>
              <a:t>Sentinel-5P</a:t>
            </a:r>
          </a:p>
          <a:p>
            <a:pPr algn="ctr" defTabSz="457200"/>
            <a:r>
              <a:rPr lang="en-US" b="1" i="1" dirty="0" smtClean="0">
                <a:solidFill>
                  <a:srgbClr val="FF3300"/>
                </a:solidFill>
                <a:effectLst>
                  <a:outerShdw blurRad="38100" dist="38100" dir="2700000" algn="tl">
                    <a:srgbClr val="000000"/>
                  </a:outerShdw>
                </a:effectLst>
                <a:latin typeface="Verdana"/>
                <a:cs typeface="Verdana"/>
              </a:rPr>
              <a:t>(once per day)</a:t>
            </a:r>
            <a:endParaRPr lang="en-US" dirty="0">
              <a:solidFill>
                <a:prstClr val="black"/>
              </a:solidFill>
              <a:latin typeface="Verdana"/>
              <a:cs typeface="Verdana"/>
            </a:endParaRPr>
          </a:p>
        </p:txBody>
      </p:sp>
      <p:sp>
        <p:nvSpPr>
          <p:cNvPr id="24" name="직사각형 10"/>
          <p:cNvSpPr/>
          <p:nvPr/>
        </p:nvSpPr>
        <p:spPr bwMode="auto">
          <a:xfrm>
            <a:off x="1785833" y="1306385"/>
            <a:ext cx="1925732" cy="1667328"/>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ko-KR" altLang="en-US" b="1" i="1" dirty="0">
              <a:solidFill>
                <a:srgbClr val="FF3300"/>
              </a:solidFill>
              <a:effectLst>
                <a:outerShdw blurRad="38100" dist="38100" dir="2700000" algn="tl">
                  <a:srgbClr val="000000"/>
                </a:outerShdw>
              </a:effectLst>
              <a:latin typeface="맑은 고딕"/>
            </a:endParaRPr>
          </a:p>
        </p:txBody>
      </p:sp>
      <p:sp>
        <p:nvSpPr>
          <p:cNvPr id="25" name="직사각형 11"/>
          <p:cNvSpPr/>
          <p:nvPr/>
        </p:nvSpPr>
        <p:spPr bwMode="auto">
          <a:xfrm>
            <a:off x="4303267" y="1206083"/>
            <a:ext cx="1679632" cy="1459680"/>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ko-KR" altLang="en-US">
              <a:solidFill>
                <a:srgbClr val="FFFFFF"/>
              </a:solidFill>
              <a:latin typeface="맑은 고딕"/>
            </a:endParaRPr>
          </a:p>
        </p:txBody>
      </p:sp>
      <p:sp>
        <p:nvSpPr>
          <p:cNvPr id="26" name="직사각형 5"/>
          <p:cNvSpPr/>
          <p:nvPr/>
        </p:nvSpPr>
        <p:spPr bwMode="auto">
          <a:xfrm>
            <a:off x="6314810" y="1222511"/>
            <a:ext cx="1599650" cy="2434851"/>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ko-KR" altLang="en-US">
              <a:solidFill>
                <a:srgbClr val="FFFFFF"/>
              </a:solidFill>
              <a:latin typeface="맑은 고딕"/>
            </a:endParaRPr>
          </a:p>
        </p:txBody>
      </p:sp>
      <p:sp>
        <p:nvSpPr>
          <p:cNvPr id="27" name="Rectangle 26"/>
          <p:cNvSpPr/>
          <p:nvPr/>
        </p:nvSpPr>
        <p:spPr>
          <a:xfrm>
            <a:off x="2029408" y="2227893"/>
            <a:ext cx="1312334" cy="646331"/>
          </a:xfrm>
          <a:prstGeom prst="rect">
            <a:avLst/>
          </a:prstGeom>
        </p:spPr>
        <p:txBody>
          <a:bodyPr wrap="square">
            <a:spAutoFit/>
          </a:bodyPr>
          <a:lstStyle/>
          <a:p>
            <a:pPr algn="ctr" defTabSz="457200"/>
            <a:r>
              <a:rPr lang="en-US" altLang="ko-KR" b="1" i="1" dirty="0" smtClean="0">
                <a:solidFill>
                  <a:srgbClr val="FF3300"/>
                </a:solidFill>
                <a:effectLst>
                  <a:outerShdw blurRad="38100" dist="38100" dir="2700000" algn="tl">
                    <a:srgbClr val="000000"/>
                  </a:outerShdw>
                </a:effectLst>
                <a:latin typeface="Verdana"/>
                <a:cs typeface="Verdana"/>
              </a:rPr>
              <a:t>TEMPO</a:t>
            </a:r>
          </a:p>
          <a:p>
            <a:pPr algn="ctr" defTabSz="457200"/>
            <a:r>
              <a:rPr lang="en-US" b="1" i="1" dirty="0" smtClean="0">
                <a:solidFill>
                  <a:srgbClr val="FF3300"/>
                </a:solidFill>
                <a:effectLst>
                  <a:outerShdw blurRad="38100" dist="38100" dir="2700000" algn="tl">
                    <a:srgbClr val="000000"/>
                  </a:outerShdw>
                </a:effectLst>
                <a:latin typeface="Verdana"/>
                <a:cs typeface="Verdana"/>
              </a:rPr>
              <a:t>(hourly)</a:t>
            </a:r>
            <a:endParaRPr lang="en-US" dirty="0">
              <a:solidFill>
                <a:prstClr val="black"/>
              </a:solidFill>
              <a:latin typeface="Verdana"/>
              <a:cs typeface="Verdana"/>
            </a:endParaRPr>
          </a:p>
        </p:txBody>
      </p:sp>
      <p:sp>
        <p:nvSpPr>
          <p:cNvPr id="28" name="Rectangle 27"/>
          <p:cNvSpPr/>
          <p:nvPr/>
        </p:nvSpPr>
        <p:spPr>
          <a:xfrm>
            <a:off x="4365525" y="1951574"/>
            <a:ext cx="1575039" cy="646331"/>
          </a:xfrm>
          <a:prstGeom prst="rect">
            <a:avLst/>
          </a:prstGeom>
        </p:spPr>
        <p:txBody>
          <a:bodyPr wrap="square">
            <a:spAutoFit/>
          </a:bodyPr>
          <a:lstStyle/>
          <a:p>
            <a:pPr algn="ctr" defTabSz="457200"/>
            <a:r>
              <a:rPr lang="en-US" altLang="ko-KR" b="1" i="1" dirty="0">
                <a:solidFill>
                  <a:srgbClr val="FF3300"/>
                </a:solidFill>
                <a:effectLst>
                  <a:outerShdw blurRad="38100" dist="38100" dir="2700000" algn="tl">
                    <a:srgbClr val="000000"/>
                  </a:outerShdw>
                </a:effectLst>
                <a:latin typeface="Verdana"/>
                <a:cs typeface="Verdana"/>
              </a:rPr>
              <a:t>Sentinel-4</a:t>
            </a:r>
          </a:p>
          <a:p>
            <a:pPr algn="ctr" defTabSz="457200"/>
            <a:r>
              <a:rPr lang="en-US" b="1" i="1" dirty="0">
                <a:solidFill>
                  <a:srgbClr val="FF3300"/>
                </a:solidFill>
                <a:effectLst>
                  <a:outerShdw blurRad="38100" dist="38100" dir="2700000" algn="tl">
                    <a:srgbClr val="000000"/>
                  </a:outerShdw>
                </a:effectLst>
                <a:latin typeface="Verdana"/>
                <a:cs typeface="Verdana"/>
              </a:rPr>
              <a:t>(hourly</a:t>
            </a:r>
            <a:r>
              <a:rPr lang="en-US" b="1" i="1" dirty="0" smtClean="0">
                <a:solidFill>
                  <a:srgbClr val="FF3300"/>
                </a:solidFill>
                <a:effectLst>
                  <a:outerShdw blurRad="38100" dist="38100" dir="2700000" algn="tl">
                    <a:srgbClr val="000000"/>
                  </a:outerShdw>
                </a:effectLst>
                <a:latin typeface="Verdana"/>
                <a:cs typeface="Verdana"/>
              </a:rPr>
              <a:t>)</a:t>
            </a:r>
            <a:endParaRPr lang="en-US" dirty="0">
              <a:solidFill>
                <a:prstClr val="black"/>
              </a:solidFill>
              <a:latin typeface="Verdana"/>
              <a:cs typeface="Verdana"/>
            </a:endParaRPr>
          </a:p>
        </p:txBody>
      </p:sp>
      <p:sp>
        <p:nvSpPr>
          <p:cNvPr id="29" name="Rectangle 28"/>
          <p:cNvSpPr/>
          <p:nvPr/>
        </p:nvSpPr>
        <p:spPr>
          <a:xfrm>
            <a:off x="6460612" y="2941258"/>
            <a:ext cx="1375487" cy="646331"/>
          </a:xfrm>
          <a:prstGeom prst="rect">
            <a:avLst/>
          </a:prstGeom>
        </p:spPr>
        <p:txBody>
          <a:bodyPr wrap="square">
            <a:spAutoFit/>
          </a:bodyPr>
          <a:lstStyle/>
          <a:p>
            <a:pPr algn="ctr" defTabSz="457200"/>
            <a:r>
              <a:rPr lang="en-US" altLang="ko-KR" b="1" i="1" dirty="0">
                <a:solidFill>
                  <a:srgbClr val="FF3300"/>
                </a:solidFill>
                <a:effectLst>
                  <a:outerShdw blurRad="38100" dist="38100" dir="2700000" algn="tl">
                    <a:srgbClr val="000000"/>
                  </a:outerShdw>
                </a:effectLst>
                <a:latin typeface="Verdana"/>
                <a:cs typeface="Verdana"/>
              </a:rPr>
              <a:t>GEMS</a:t>
            </a:r>
          </a:p>
          <a:p>
            <a:pPr algn="ctr" defTabSz="457200"/>
            <a:r>
              <a:rPr lang="en-US" b="1" i="1" dirty="0">
                <a:solidFill>
                  <a:srgbClr val="FF3300"/>
                </a:solidFill>
                <a:effectLst>
                  <a:outerShdw blurRad="38100" dist="38100" dir="2700000" algn="tl">
                    <a:srgbClr val="000000"/>
                  </a:outerShdw>
                </a:effectLst>
                <a:latin typeface="Verdana"/>
                <a:cs typeface="Verdana"/>
              </a:rPr>
              <a:t>(hourly</a:t>
            </a:r>
            <a:r>
              <a:rPr lang="en-US" b="1" i="1" dirty="0" smtClean="0">
                <a:solidFill>
                  <a:srgbClr val="FF3300"/>
                </a:solidFill>
                <a:effectLst>
                  <a:outerShdw blurRad="38100" dist="38100" dir="2700000" algn="tl">
                    <a:srgbClr val="000000"/>
                  </a:outerShdw>
                </a:effectLst>
                <a:latin typeface="Verdana"/>
                <a:cs typeface="Verdana"/>
              </a:rPr>
              <a:t>)</a:t>
            </a:r>
            <a:endParaRPr lang="en-US" dirty="0">
              <a:solidFill>
                <a:prstClr val="black"/>
              </a:solidFill>
              <a:latin typeface="Verdana"/>
              <a:cs typeface="Verdana"/>
            </a:endParaRPr>
          </a:p>
        </p:txBody>
      </p:sp>
      <p:sp>
        <p:nvSpPr>
          <p:cNvPr id="30" name="TextBox 15"/>
          <p:cNvSpPr txBox="1">
            <a:spLocks noChangeArrowheads="1"/>
          </p:cNvSpPr>
          <p:nvPr/>
        </p:nvSpPr>
        <p:spPr bwMode="auto">
          <a:xfrm>
            <a:off x="5633983" y="4639903"/>
            <a:ext cx="2240520" cy="523220"/>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1400" b="1" i="1" dirty="0">
                <a:solidFill>
                  <a:prstClr val="white"/>
                </a:solidFill>
                <a:latin typeface="Verdana" pitchFamily="34" charset="0"/>
                <a:ea typeface="ＭＳ Ｐゴシック" charset="0"/>
                <a:cs typeface="ＭＳ Ｐゴシック" charset="0"/>
              </a:rPr>
              <a:t>Courtesy Jhoon Kim,</a:t>
            </a:r>
          </a:p>
          <a:p>
            <a:pPr eaLnBrk="0" fontAlgn="base" hangingPunct="0">
              <a:spcBef>
                <a:spcPct val="0"/>
              </a:spcBef>
              <a:spcAft>
                <a:spcPct val="0"/>
              </a:spcAft>
              <a:defRPr/>
            </a:pPr>
            <a:r>
              <a:rPr lang="en-US" sz="1400" b="1" i="1" dirty="0">
                <a:solidFill>
                  <a:prstClr val="white"/>
                </a:solidFill>
                <a:latin typeface="Verdana" pitchFamily="34" charset="0"/>
                <a:ea typeface="ＭＳ Ｐゴシック" charset="0"/>
                <a:cs typeface="ＭＳ Ｐゴシック" charset="0"/>
              </a:rPr>
              <a:t>Andreas Richter</a:t>
            </a:r>
          </a:p>
        </p:txBody>
      </p:sp>
      <p:sp>
        <p:nvSpPr>
          <p:cNvPr id="22" name="TextBox 21"/>
          <p:cNvSpPr txBox="1"/>
          <p:nvPr/>
        </p:nvSpPr>
        <p:spPr>
          <a:xfrm>
            <a:off x="0" y="5657672"/>
            <a:ext cx="9144000" cy="1200328"/>
          </a:xfrm>
          <a:prstGeom prst="rect">
            <a:avLst/>
          </a:prstGeom>
          <a:solidFill>
            <a:schemeClr val="accent1">
              <a:lumMod val="20000"/>
              <a:lumOff val="80000"/>
            </a:schemeClr>
          </a:solidFill>
        </p:spPr>
        <p:txBody>
          <a:bodyPr wrap="square" lIns="182880" rIns="182880" rtlCol="0">
            <a:spAutoFit/>
          </a:bodyPr>
          <a:lstStyle/>
          <a:p>
            <a:pPr defTabSz="457200">
              <a:defRPr/>
            </a:pPr>
            <a:r>
              <a:rPr lang="en-US" sz="1600" b="1" dirty="0" smtClean="0">
                <a:solidFill>
                  <a:prstClr val="black"/>
                </a:solidFill>
                <a:latin typeface="Arial"/>
                <a:ea typeface="ヒラギノ角ゴ Pro W3" charset="-128"/>
                <a:cs typeface="Arial"/>
              </a:rPr>
              <a:t>Policy-relevant science and environmental services enabled by common observations</a:t>
            </a:r>
          </a:p>
          <a:p>
            <a:pPr marL="347663" indent="-169863" defTabSz="457200">
              <a:buFont typeface="Arial"/>
              <a:buChar char="•"/>
              <a:defRPr/>
            </a:pPr>
            <a:r>
              <a:rPr lang="en-US" sz="1400" dirty="0" smtClean="0">
                <a:solidFill>
                  <a:prstClr val="black"/>
                </a:solidFill>
                <a:latin typeface="Arial"/>
                <a:ea typeface="ヒラギノ角ゴ Pro W3" charset="-128"/>
                <a:cs typeface="Arial"/>
              </a:rPr>
              <a:t>Improved emissions, at common confidence levels, over industrialized Northern Hemisphere</a:t>
            </a:r>
          </a:p>
          <a:p>
            <a:pPr marL="347663" indent="-169863" defTabSz="457200">
              <a:buFont typeface="Arial"/>
              <a:buChar char="•"/>
              <a:defRPr/>
            </a:pPr>
            <a:r>
              <a:rPr lang="en-US" sz="1400" dirty="0" smtClean="0">
                <a:solidFill>
                  <a:prstClr val="black"/>
                </a:solidFill>
                <a:latin typeface="Arial"/>
                <a:ea typeface="ヒラギノ角ゴ Pro W3" charset="-128"/>
                <a:cs typeface="Arial"/>
              </a:rPr>
              <a:t>Improved air quality forecasts and assimilation systems</a:t>
            </a:r>
          </a:p>
          <a:p>
            <a:pPr marL="347663" indent="-169863" defTabSz="457200">
              <a:buFont typeface="Arial"/>
              <a:buChar char="•"/>
              <a:defRPr/>
            </a:pPr>
            <a:r>
              <a:rPr lang="en-US" sz="1400" dirty="0" smtClean="0">
                <a:solidFill>
                  <a:prstClr val="black"/>
                </a:solidFill>
                <a:latin typeface="Arial"/>
                <a:ea typeface="ヒラギノ角ゴ Pro W3" charset="-128"/>
                <a:cs typeface="Arial"/>
              </a:rPr>
              <a:t>Improved assessment, e.g., observations to support United Nations Convention on Long Range Transboundary Air Pollution</a:t>
            </a:r>
          </a:p>
        </p:txBody>
      </p:sp>
    </p:spTree>
    <p:extLst>
      <p:ext uri="{BB962C8B-B14F-4D97-AF65-F5344CB8AC3E}">
        <p14:creationId xmlns:p14="http://schemas.microsoft.com/office/powerpoint/2010/main" val="163776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2954655"/>
          </a:xfrm>
          <a:prstGeom prst="rect">
            <a:avLst/>
          </a:prstGeom>
        </p:spPr>
        <p:txBody>
          <a:bodyPr wrap="square">
            <a:spAutoFit/>
          </a:bodyPr>
          <a:lstStyle/>
          <a:p>
            <a:r>
              <a:rPr lang="en-US" sz="2400" b="1" dirty="0">
                <a:solidFill>
                  <a:prstClr val="black"/>
                </a:solidFill>
              </a:rPr>
              <a:t>Scientific rationale and the unique value of a Korean study</a:t>
            </a:r>
          </a:p>
          <a:p>
            <a:endParaRPr lang="en-US" dirty="0">
              <a:solidFill>
                <a:prstClr val="black"/>
              </a:solidFill>
            </a:endParaRPr>
          </a:p>
          <a:p>
            <a:r>
              <a:rPr lang="en-US" dirty="0">
                <a:solidFill>
                  <a:prstClr val="black"/>
                </a:solidFill>
              </a:rPr>
              <a:t>Satellite observability of air quality</a:t>
            </a:r>
          </a:p>
          <a:p>
            <a:pPr marL="285750" indent="-285750">
              <a:buFont typeface="Arial"/>
              <a:buChar char="•"/>
            </a:pPr>
            <a:r>
              <a:rPr lang="en-US" dirty="0">
                <a:solidFill>
                  <a:prstClr val="black"/>
                </a:solidFill>
              </a:rPr>
              <a:t>Including integration with models and ground monitoring networks</a:t>
            </a:r>
          </a:p>
          <a:p>
            <a:pPr marL="285750" indent="-285750">
              <a:buFont typeface="Arial"/>
              <a:buChar char="•"/>
            </a:pPr>
            <a:r>
              <a:rPr lang="en-US" dirty="0">
                <a:solidFill>
                  <a:prstClr val="black"/>
                </a:solidFill>
              </a:rPr>
              <a:t>Validation strategy </a:t>
            </a:r>
            <a:r>
              <a:rPr lang="en-US" dirty="0" err="1">
                <a:solidFill>
                  <a:prstClr val="black"/>
                </a:solidFill>
              </a:rPr>
              <a:t>testbed</a:t>
            </a:r>
            <a:r>
              <a:rPr lang="en-US" dirty="0">
                <a:solidFill>
                  <a:prstClr val="black"/>
                </a:solidFill>
              </a:rPr>
              <a:t> with benefits to </a:t>
            </a:r>
            <a:r>
              <a:rPr lang="en-US" dirty="0">
                <a:solidFill>
                  <a:srgbClr val="000000"/>
                </a:solidFill>
              </a:rPr>
              <a:t>GEO </a:t>
            </a:r>
            <a:r>
              <a:rPr lang="en-US" dirty="0">
                <a:solidFill>
                  <a:prstClr val="black"/>
                </a:solidFill>
              </a:rPr>
              <a:t>(TEMPO, GEMS, Sentinel-4) and LEO (Sentinel-5 precursor) missions</a:t>
            </a:r>
          </a:p>
          <a:p>
            <a:endParaRPr lang="en-US" dirty="0">
              <a:solidFill>
                <a:prstClr val="black"/>
              </a:solidFill>
            </a:endParaRPr>
          </a:p>
          <a:p>
            <a:r>
              <a:rPr lang="en-US" dirty="0">
                <a:solidFill>
                  <a:prstClr val="black"/>
                </a:solidFill>
              </a:rPr>
              <a:t>Megacity </a:t>
            </a:r>
            <a:r>
              <a:rPr lang="en-US" dirty="0" smtClean="0">
                <a:solidFill>
                  <a:prstClr val="black"/>
                </a:solidFill>
              </a:rPr>
              <a:t>environment </a:t>
            </a:r>
            <a:r>
              <a:rPr lang="en-US" dirty="0">
                <a:solidFill>
                  <a:prstClr val="black"/>
                </a:solidFill>
              </a:rPr>
              <a:t>– Model evaluation of Emissions, Chemistry, Transport </a:t>
            </a:r>
          </a:p>
          <a:p>
            <a:pPr marL="285750" indent="-285750">
              <a:buFont typeface="Arial"/>
              <a:buChar char="•"/>
            </a:pPr>
            <a:r>
              <a:rPr lang="en-US" dirty="0">
                <a:solidFill>
                  <a:prstClr val="black"/>
                </a:solidFill>
              </a:rPr>
              <a:t>Seoul Metropolitan Area (SMA) ranked as 2</a:t>
            </a:r>
            <a:r>
              <a:rPr lang="en-US" baseline="30000" dirty="0">
                <a:solidFill>
                  <a:prstClr val="black"/>
                </a:solidFill>
              </a:rPr>
              <a:t>nd</a:t>
            </a:r>
            <a:r>
              <a:rPr lang="en-US" dirty="0">
                <a:solidFill>
                  <a:prstClr val="black"/>
                </a:solidFill>
              </a:rPr>
              <a:t> largest metropolitan area worldwide</a:t>
            </a:r>
          </a:p>
          <a:p>
            <a:pPr marL="285750" indent="-285750">
              <a:buFont typeface="Arial"/>
              <a:buChar char="•"/>
            </a:pPr>
            <a:r>
              <a:rPr lang="en-US" dirty="0">
                <a:solidFill>
                  <a:prstClr val="black"/>
                </a:solidFill>
              </a:rPr>
              <a:t>SMA includes approx. 50% of Korean </a:t>
            </a:r>
            <a:r>
              <a:rPr lang="en-US" dirty="0" smtClean="0">
                <a:solidFill>
                  <a:prstClr val="black"/>
                </a:solidFill>
              </a:rPr>
              <a:t>population</a:t>
            </a:r>
            <a:endParaRPr lang="en-US" dirty="0">
              <a:solidFill>
                <a:prstClr val="black"/>
              </a:solidFill>
            </a:endParaRPr>
          </a:p>
        </p:txBody>
      </p:sp>
      <p:pic>
        <p:nvPicPr>
          <p:cNvPr id="1026" name="Picture 1" descr="Korea_MODIS_L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0283"/>
            <a:ext cx="2533650" cy="307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4133671"/>
            <a:ext cx="4572000" cy="1200329"/>
          </a:xfrm>
          <a:prstGeom prst="rect">
            <a:avLst/>
          </a:prstGeom>
        </p:spPr>
        <p:txBody>
          <a:bodyPr>
            <a:spAutoFit/>
          </a:bodyPr>
          <a:lstStyle/>
          <a:p>
            <a:r>
              <a:rPr lang="en-US" dirty="0"/>
              <a:t>MODIS land cover map of South Korea. </a:t>
            </a:r>
            <a:endParaRPr lang="en-US" dirty="0" smtClean="0"/>
          </a:p>
          <a:p>
            <a:r>
              <a:rPr lang="en-US" dirty="0" smtClean="0"/>
              <a:t>Red </a:t>
            </a:r>
            <a:r>
              <a:rPr lang="en-US" dirty="0"/>
              <a:t>colors denote urban and built-up areas, greens are forests, and gray indicates croplands (courtesy Christine </a:t>
            </a:r>
            <a:r>
              <a:rPr lang="en-US" dirty="0" err="1"/>
              <a:t>Wiedinmyer</a:t>
            </a:r>
            <a:r>
              <a:rPr lang="en-US" dirty="0"/>
              <a:t>).</a:t>
            </a:r>
          </a:p>
        </p:txBody>
      </p:sp>
    </p:spTree>
    <p:extLst>
      <p:ext uri="{BB962C8B-B14F-4D97-AF65-F5344CB8AC3E}">
        <p14:creationId xmlns:p14="http://schemas.microsoft.com/office/powerpoint/2010/main" val="103706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4339650"/>
          </a:xfrm>
          <a:prstGeom prst="rect">
            <a:avLst/>
          </a:prstGeom>
        </p:spPr>
        <p:txBody>
          <a:bodyPr wrap="square">
            <a:spAutoFit/>
          </a:bodyPr>
          <a:lstStyle/>
          <a:p>
            <a:r>
              <a:rPr lang="en-US" sz="2400" b="1" dirty="0">
                <a:solidFill>
                  <a:prstClr val="black"/>
                </a:solidFill>
              </a:rPr>
              <a:t>Scientific rationale and the unique value of a Korean study</a:t>
            </a:r>
          </a:p>
          <a:p>
            <a:endParaRPr lang="en-US" dirty="0">
              <a:solidFill>
                <a:prstClr val="black"/>
              </a:solidFill>
            </a:endParaRPr>
          </a:p>
          <a:p>
            <a:r>
              <a:rPr lang="en-US" dirty="0">
                <a:solidFill>
                  <a:prstClr val="black"/>
                </a:solidFill>
              </a:rPr>
              <a:t>Satellite observability of air quality</a:t>
            </a:r>
          </a:p>
          <a:p>
            <a:pPr marL="285750" indent="-285750">
              <a:buFont typeface="Arial"/>
              <a:buChar char="•"/>
            </a:pPr>
            <a:r>
              <a:rPr lang="en-US" dirty="0">
                <a:solidFill>
                  <a:prstClr val="black"/>
                </a:solidFill>
              </a:rPr>
              <a:t>Including integration with models and ground monitoring networks</a:t>
            </a:r>
          </a:p>
          <a:p>
            <a:pPr marL="285750" indent="-285750">
              <a:buFont typeface="Arial"/>
              <a:buChar char="•"/>
            </a:pPr>
            <a:r>
              <a:rPr lang="en-US" dirty="0">
                <a:solidFill>
                  <a:prstClr val="black"/>
                </a:solidFill>
              </a:rPr>
              <a:t>Validation strategy </a:t>
            </a:r>
            <a:r>
              <a:rPr lang="en-US" dirty="0" err="1">
                <a:solidFill>
                  <a:prstClr val="black"/>
                </a:solidFill>
              </a:rPr>
              <a:t>testbed</a:t>
            </a:r>
            <a:r>
              <a:rPr lang="en-US" dirty="0">
                <a:solidFill>
                  <a:prstClr val="black"/>
                </a:solidFill>
              </a:rPr>
              <a:t> with benefits to </a:t>
            </a:r>
            <a:r>
              <a:rPr lang="en-US" dirty="0">
                <a:solidFill>
                  <a:srgbClr val="000000"/>
                </a:solidFill>
              </a:rPr>
              <a:t>GEO </a:t>
            </a:r>
            <a:r>
              <a:rPr lang="en-US" dirty="0">
                <a:solidFill>
                  <a:prstClr val="black"/>
                </a:solidFill>
              </a:rPr>
              <a:t>(TEMPO, GEMS, Sentinel-4) and LEO (Sentinel-5 precursor) missions</a:t>
            </a:r>
          </a:p>
          <a:p>
            <a:endParaRPr lang="en-US" dirty="0">
              <a:solidFill>
                <a:prstClr val="black"/>
              </a:solidFill>
            </a:endParaRPr>
          </a:p>
          <a:p>
            <a:r>
              <a:rPr lang="en-US" dirty="0">
                <a:solidFill>
                  <a:prstClr val="black"/>
                </a:solidFill>
              </a:rPr>
              <a:t>Megacity </a:t>
            </a:r>
            <a:r>
              <a:rPr lang="en-US" dirty="0" smtClean="0">
                <a:solidFill>
                  <a:prstClr val="black"/>
                </a:solidFill>
              </a:rPr>
              <a:t>environment </a:t>
            </a:r>
            <a:r>
              <a:rPr lang="en-US" dirty="0">
                <a:solidFill>
                  <a:prstClr val="black"/>
                </a:solidFill>
              </a:rPr>
              <a:t>– Model evaluation of Emissions, Chemistry, Transport </a:t>
            </a:r>
          </a:p>
          <a:p>
            <a:pPr marL="285750" indent="-285750">
              <a:buFont typeface="Arial"/>
              <a:buChar char="•"/>
            </a:pPr>
            <a:r>
              <a:rPr lang="en-US" dirty="0">
                <a:solidFill>
                  <a:prstClr val="black"/>
                </a:solidFill>
              </a:rPr>
              <a:t>Seoul Metropolitan Area (SMA) ranked as 2</a:t>
            </a:r>
            <a:r>
              <a:rPr lang="en-US" baseline="30000" dirty="0">
                <a:solidFill>
                  <a:prstClr val="black"/>
                </a:solidFill>
              </a:rPr>
              <a:t>nd</a:t>
            </a:r>
            <a:r>
              <a:rPr lang="en-US" dirty="0">
                <a:solidFill>
                  <a:prstClr val="black"/>
                </a:solidFill>
              </a:rPr>
              <a:t> largest metropolitan area worldwide</a:t>
            </a:r>
          </a:p>
          <a:p>
            <a:pPr marL="285750" indent="-285750">
              <a:buFont typeface="Arial"/>
              <a:buChar char="•"/>
            </a:pPr>
            <a:r>
              <a:rPr lang="en-US" dirty="0">
                <a:solidFill>
                  <a:prstClr val="black"/>
                </a:solidFill>
              </a:rPr>
              <a:t>SMA includes approx. 50% of Korean population</a:t>
            </a:r>
          </a:p>
          <a:p>
            <a:endParaRPr lang="en-US" dirty="0">
              <a:solidFill>
                <a:prstClr val="black"/>
              </a:solidFill>
            </a:endParaRPr>
          </a:p>
          <a:p>
            <a:r>
              <a:rPr lang="en-US" dirty="0">
                <a:solidFill>
                  <a:prstClr val="black"/>
                </a:solidFill>
              </a:rPr>
              <a:t>Anthropogenic/Biogenic Mixtures</a:t>
            </a:r>
          </a:p>
          <a:p>
            <a:pPr marL="285750" indent="-285750">
              <a:buFont typeface="Arial"/>
              <a:buChar char="•"/>
            </a:pPr>
            <a:r>
              <a:rPr lang="en-US" dirty="0">
                <a:solidFill>
                  <a:prstClr val="black"/>
                </a:solidFill>
              </a:rPr>
              <a:t>Sharp transition between SMA and surrounding rural areas provides opportunities to target specific urban/rural mixtures and discern impacts on secondary pollution formation (ozone and aerosols</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82166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rea_MODIS_L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4779"/>
            <a:ext cx="3200400" cy="387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713" y="762000"/>
            <a:ext cx="52126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4648200"/>
            <a:ext cx="7924800" cy="1631216"/>
          </a:xfrm>
          <a:prstGeom prst="rect">
            <a:avLst/>
          </a:prstGeom>
        </p:spPr>
        <p:txBody>
          <a:bodyPr wrap="square">
            <a:spAutoFit/>
          </a:bodyPr>
          <a:lstStyle/>
          <a:p>
            <a:r>
              <a:rPr lang="en-US" sz="2000" dirty="0" smtClean="0"/>
              <a:t>This typical </a:t>
            </a:r>
            <a:r>
              <a:rPr lang="en-US" sz="2000" dirty="0"/>
              <a:t>ozone </a:t>
            </a:r>
            <a:r>
              <a:rPr lang="en-US" sz="2000" dirty="0" err="1"/>
              <a:t>isopleth</a:t>
            </a:r>
            <a:r>
              <a:rPr lang="en-US" sz="2000" dirty="0"/>
              <a:t> diagram </a:t>
            </a:r>
            <a:r>
              <a:rPr lang="en-US" sz="2000" dirty="0" smtClean="0"/>
              <a:t>shows </a:t>
            </a:r>
            <a:r>
              <a:rPr lang="en-US" sz="2000" dirty="0"/>
              <a:t>the nonlinear response of ozone production to mixtures of </a:t>
            </a:r>
            <a:r>
              <a:rPr lang="en-US" sz="2000" dirty="0" err="1"/>
              <a:t>NO</a:t>
            </a:r>
            <a:r>
              <a:rPr lang="en-US" sz="2000" baseline="-25000" dirty="0" err="1"/>
              <a:t>x</a:t>
            </a:r>
            <a:r>
              <a:rPr lang="en-US" sz="2000" dirty="0"/>
              <a:t> and hydrocarbons. </a:t>
            </a:r>
            <a:r>
              <a:rPr lang="en-US" sz="2000" dirty="0" smtClean="0"/>
              <a:t>The diversity of mixtures occurring across the Seoul Metropolitan Area (</a:t>
            </a:r>
            <a:r>
              <a:rPr lang="en-US" sz="2000" dirty="0" err="1" smtClean="0"/>
              <a:t>NOx</a:t>
            </a:r>
            <a:r>
              <a:rPr lang="en-US" sz="2000" dirty="0" smtClean="0"/>
              <a:t> and VOC sources) and downwind (BVOC sources) provide an ideal natural laboratory to examine a broad range of mixtures. </a:t>
            </a:r>
            <a:endParaRPr lang="en-US" sz="2000" dirty="0"/>
          </a:p>
        </p:txBody>
      </p:sp>
    </p:spTree>
    <p:extLst>
      <p:ext uri="{BB962C8B-B14F-4D97-AF65-F5344CB8AC3E}">
        <p14:creationId xmlns:p14="http://schemas.microsoft.com/office/powerpoint/2010/main" val="3446430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1353</Words>
  <Application>Microsoft Office PowerPoint</Application>
  <PresentationFormat>On-screen Show (4:3)</PresentationFormat>
  <Paragraphs>151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Crawford</dc:creator>
  <cp:lastModifiedBy>Jim Crawford</cp:lastModifiedBy>
  <cp:revision>32</cp:revision>
  <dcterms:created xsi:type="dcterms:W3CDTF">2014-04-29T00:19:13Z</dcterms:created>
  <dcterms:modified xsi:type="dcterms:W3CDTF">2015-10-15T03:52:20Z</dcterms:modified>
</cp:coreProperties>
</file>